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17" r:id="rId3"/>
    <p:sldId id="318" r:id="rId4"/>
    <p:sldId id="365" r:id="rId5"/>
    <p:sldId id="366" r:id="rId6"/>
    <p:sldId id="367" r:id="rId7"/>
    <p:sldId id="368" r:id="rId8"/>
    <p:sldId id="369" r:id="rId9"/>
    <p:sldId id="370" r:id="rId10"/>
    <p:sldId id="371" r:id="rId11"/>
    <p:sldId id="372" r:id="rId12"/>
    <p:sldId id="373" r:id="rId13"/>
    <p:sldId id="374" r:id="rId14"/>
    <p:sldId id="375" r:id="rId15"/>
    <p:sldId id="376" r:id="rId16"/>
    <p:sldId id="313" r:id="rId17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 Bardos" initials="DB" lastIdx="1" clrIdx="0">
    <p:extLst>
      <p:ext uri="{19B8F6BF-5375-455C-9EA6-DF929625EA0E}">
        <p15:presenceInfo xmlns:p15="http://schemas.microsoft.com/office/powerpoint/2012/main" userId="24574bc53b4a816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6EB6"/>
    <a:srgbClr val="C6D9F1"/>
    <a:srgbClr val="FFED00"/>
    <a:srgbClr val="DA5C57"/>
    <a:srgbClr val="9ACA3C"/>
    <a:srgbClr val="FFCC00"/>
    <a:srgbClr val="034B77"/>
    <a:srgbClr val="003399"/>
    <a:srgbClr val="F2F2F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196" autoAdjust="0"/>
  </p:normalViewPr>
  <p:slideViewPr>
    <p:cSldViewPr>
      <p:cViewPr varScale="1">
        <p:scale>
          <a:sx n="113" d="100"/>
          <a:sy n="113" d="100"/>
        </p:scale>
        <p:origin x="147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3288" y="48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10 </a:t>
            </a:r>
            <a:r>
              <a:rPr lang="en-US" dirty="0" err="1"/>
              <a:t>noiembrie</a:t>
            </a:r>
            <a:r>
              <a:rPr lang="en-US" dirty="0"/>
              <a:t> 2015 - </a:t>
            </a:r>
            <a:r>
              <a:rPr lang="en-US" dirty="0" err="1"/>
              <a:t>Timșoara</a:t>
            </a:r>
            <a:r>
              <a:rPr lang="en-US" dirty="0"/>
              <a:t>, România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E9CF8E-B6FD-4E7E-B005-17AE2D79B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26262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10 </a:t>
            </a:r>
            <a:r>
              <a:rPr lang="en-US" dirty="0" err="1"/>
              <a:t>noiembrie</a:t>
            </a:r>
            <a:r>
              <a:rPr lang="en-US" dirty="0"/>
              <a:t> 2015 - </a:t>
            </a:r>
            <a:r>
              <a:rPr lang="en-US" dirty="0" err="1"/>
              <a:t>Timșoara</a:t>
            </a:r>
            <a:r>
              <a:rPr lang="en-US" dirty="0"/>
              <a:t>, România </a:t>
            </a:r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B6302-ED48-4C53-A492-7C0FE8F888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93212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1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10 </a:t>
            </a:r>
            <a:r>
              <a:rPr lang="en-US" dirty="0" err="1"/>
              <a:t>noiembrie</a:t>
            </a:r>
            <a:r>
              <a:rPr lang="en-US" dirty="0"/>
              <a:t> 2015 - </a:t>
            </a:r>
            <a:r>
              <a:rPr lang="en-US" dirty="0" err="1"/>
              <a:t>Timșoara</a:t>
            </a:r>
            <a:r>
              <a:rPr lang="en-US" dirty="0"/>
              <a:t>, România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24389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507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9340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6457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4462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0863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434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294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284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6398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0559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0161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9573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0478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976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F249A57C-B8C3-30B3-95AD-BA4F8518E0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332656"/>
            <a:ext cx="4405383" cy="1323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411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42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755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490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6016" y="332656"/>
            <a:ext cx="4176464" cy="1008111"/>
          </a:xfrm>
        </p:spPr>
        <p:txBody>
          <a:bodyPr>
            <a:noAutofit/>
          </a:bodyPr>
          <a:lstStyle>
            <a:lvl1pPr>
              <a:defRPr sz="3200" b="1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3373" y="6453336"/>
            <a:ext cx="9144000" cy="40466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44249C11-6C55-2163-44EB-D678B83AF46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48" y="356359"/>
            <a:ext cx="3129079" cy="94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900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solidFill>
            <a:srgbClr val="9FAEE5"/>
          </a:solidFill>
          <a:ln>
            <a:solidFill>
              <a:srgbClr val="C6D9F1"/>
            </a:solidFill>
          </a:ln>
        </p:spPr>
        <p:txBody>
          <a:bodyPr/>
          <a:lstStyle>
            <a:lvl1pPr>
              <a:defRPr sz="2800">
                <a:latin typeface="Open Sans" pitchFamily="34" charset="0"/>
                <a:ea typeface="Open Sans" pitchFamily="34" charset="0"/>
                <a:cs typeface="Open Sans" pitchFamily="34" charset="0"/>
              </a:defRPr>
            </a:lvl1pPr>
            <a:lvl2pPr>
              <a:defRPr sz="2400">
                <a:latin typeface="Open Sans" pitchFamily="34" charset="0"/>
                <a:ea typeface="Open Sans" pitchFamily="34" charset="0"/>
                <a:cs typeface="Open Sans" pitchFamily="34" charset="0"/>
              </a:defRPr>
            </a:lvl2pPr>
            <a:lvl3pPr>
              <a:defRPr sz="2000">
                <a:latin typeface="Open Sans" pitchFamily="34" charset="0"/>
                <a:ea typeface="Open Sans" pitchFamily="34" charset="0"/>
                <a:cs typeface="Open Sans" pitchFamily="34" charset="0"/>
              </a:defRPr>
            </a:lvl3pPr>
            <a:lvl4pPr>
              <a:defRPr sz="1800">
                <a:latin typeface="Open Sans" pitchFamily="34" charset="0"/>
                <a:ea typeface="Open Sans" pitchFamily="34" charset="0"/>
                <a:cs typeface="Open Sans" pitchFamily="34" charset="0"/>
              </a:defRPr>
            </a:lvl4pPr>
            <a:lvl5pPr>
              <a:defRPr sz="1800">
                <a:latin typeface="Open Sans" pitchFamily="34" charset="0"/>
                <a:ea typeface="Open Sans" pitchFamily="34" charset="0"/>
                <a:cs typeface="Open 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ln>
            <a:solidFill>
              <a:srgbClr val="0070C0"/>
            </a:solidFill>
          </a:ln>
        </p:spPr>
        <p:txBody>
          <a:bodyPr/>
          <a:lstStyle>
            <a:lvl1pPr>
              <a:defRPr sz="2800">
                <a:latin typeface="Open Sans" pitchFamily="34" charset="0"/>
                <a:ea typeface="Open Sans" pitchFamily="34" charset="0"/>
                <a:cs typeface="Open Sans" pitchFamily="34" charset="0"/>
              </a:defRPr>
            </a:lvl1pPr>
            <a:lvl2pPr>
              <a:defRPr sz="2400">
                <a:latin typeface="Open Sans" pitchFamily="34" charset="0"/>
                <a:ea typeface="Open Sans" pitchFamily="34" charset="0"/>
                <a:cs typeface="Open Sans" pitchFamily="34" charset="0"/>
              </a:defRPr>
            </a:lvl2pPr>
            <a:lvl3pPr>
              <a:defRPr sz="2000">
                <a:latin typeface="Open Sans" pitchFamily="34" charset="0"/>
                <a:ea typeface="Open Sans" pitchFamily="34" charset="0"/>
                <a:cs typeface="Open Sans" pitchFamily="34" charset="0"/>
              </a:defRPr>
            </a:lvl3pPr>
            <a:lvl4pPr>
              <a:defRPr sz="1800">
                <a:latin typeface="Open Sans" pitchFamily="34" charset="0"/>
                <a:ea typeface="Open Sans" pitchFamily="34" charset="0"/>
                <a:cs typeface="Open Sans" pitchFamily="34" charset="0"/>
              </a:defRPr>
            </a:lvl4pPr>
            <a:lvl5pPr>
              <a:defRPr sz="1800">
                <a:latin typeface="Open Sans" pitchFamily="34" charset="0"/>
                <a:ea typeface="Open Sans" pitchFamily="34" charset="0"/>
                <a:cs typeface="Open 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3373" y="6453336"/>
            <a:ext cx="9144000" cy="40466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716016" y="332656"/>
            <a:ext cx="4176464" cy="1008111"/>
          </a:xfrm>
        </p:spPr>
        <p:txBody>
          <a:bodyPr>
            <a:noAutofit/>
          </a:bodyPr>
          <a:lstStyle>
            <a:lvl1pPr>
              <a:defRPr sz="3200" b="1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3882375E-7E4C-CB22-2E8A-83C4C8779F1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48" y="356359"/>
            <a:ext cx="3129079" cy="94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130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210" y="1268760"/>
            <a:ext cx="8444270" cy="699896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435280" cy="37052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75D5829F-BEC7-5785-596B-773E9911DC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48" y="356359"/>
            <a:ext cx="3129079" cy="94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74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481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656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661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644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063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189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60" r:id="rId4"/>
    <p:sldLayoutId id="2147483651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helpdesk@brct-timisoara.ro" TargetMode="External"/><Relationship Id="rId2" Type="http://schemas.openxmlformats.org/officeDocument/2006/relationships/hyperlink" Target="https://jems-rors.mdlpa.ro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btitle 17"/>
          <p:cNvSpPr txBox="1">
            <a:spLocks/>
          </p:cNvSpPr>
          <p:nvPr/>
        </p:nvSpPr>
        <p:spPr>
          <a:xfrm>
            <a:off x="0" y="1955605"/>
            <a:ext cx="9144000" cy="1152129"/>
          </a:xfrm>
          <a:prstGeom prst="rect">
            <a:avLst/>
          </a:prstGeom>
          <a:gradFill flip="none" rotWithShape="1">
            <a:gsLst>
              <a:gs pos="90000">
                <a:srgbClr val="034B77"/>
              </a:gs>
              <a:gs pos="40000">
                <a:srgbClr val="3471B8"/>
              </a:gs>
            </a:gsLst>
            <a:lin ang="2400000" scaled="0"/>
            <a:tileRect/>
          </a:gra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it-IT" sz="2400" b="1" dirty="0">
                <a:solidFill>
                  <a:srgbClr val="FFFFFF"/>
                </a:solidFill>
              </a:rPr>
              <a:t>Interreg IPA</a:t>
            </a:r>
            <a:endParaRPr lang="ro-RO" sz="2400" b="1" dirty="0">
              <a:solidFill>
                <a:srgbClr val="FFFFFF"/>
              </a:solidFill>
            </a:endParaRPr>
          </a:p>
          <a:p>
            <a:pPr>
              <a:lnSpc>
                <a:spcPct val="110000"/>
              </a:lnSpc>
            </a:pPr>
            <a:r>
              <a:rPr lang="it-IT" sz="2400" b="1" dirty="0">
                <a:solidFill>
                  <a:srgbClr val="FFFFFF"/>
                </a:solidFill>
              </a:rPr>
              <a:t>Romania</a:t>
            </a:r>
            <a:r>
              <a:rPr lang="ro-RO" sz="2400" b="1" dirty="0">
                <a:solidFill>
                  <a:srgbClr val="FFFFFF"/>
                </a:solidFill>
              </a:rPr>
              <a:t>-</a:t>
            </a:r>
            <a:r>
              <a:rPr lang="it-IT" sz="2400" b="1" dirty="0">
                <a:solidFill>
                  <a:srgbClr val="FFFFFF"/>
                </a:solidFill>
              </a:rPr>
              <a:t>Serbia</a:t>
            </a:r>
            <a:r>
              <a:rPr lang="ro-RO" sz="2400" b="1" dirty="0">
                <a:solidFill>
                  <a:srgbClr val="FFFFFF"/>
                </a:solidFill>
              </a:rPr>
              <a:t> Programme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826B407-E154-4189-9A59-22F8D6604218}"/>
              </a:ext>
            </a:extLst>
          </p:cNvPr>
          <p:cNvSpPr txBox="1"/>
          <p:nvPr/>
        </p:nvSpPr>
        <p:spPr>
          <a:xfrm>
            <a:off x="0" y="3107734"/>
            <a:ext cx="9144000" cy="390492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Cooperation beyond borders!</a:t>
            </a:r>
            <a:endParaRPr lang="en-GB" sz="16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xmlns="" id="{4BF1B044-BDD0-4A9A-A805-BFD910548384}"/>
              </a:ext>
            </a:extLst>
          </p:cNvPr>
          <p:cNvSpPr txBox="1">
            <a:spLocks/>
          </p:cNvSpPr>
          <p:nvPr/>
        </p:nvSpPr>
        <p:spPr>
          <a:xfrm>
            <a:off x="-17045" y="6381328"/>
            <a:ext cx="9125549" cy="372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320" marR="15240">
              <a:lnSpc>
                <a:spcPct val="104000"/>
              </a:lnSpc>
              <a:spcBef>
                <a:spcPts val="220"/>
              </a:spcBef>
              <a:buFontTx/>
              <a:buNone/>
              <a:defRPr/>
            </a:pPr>
            <a:r>
              <a:rPr lang="ro-RO" sz="1600" dirty="0" err="1">
                <a:solidFill>
                  <a:schemeClr val="tx1"/>
                </a:solidFill>
                <a:latin typeface="+mn-lt"/>
              </a:rPr>
              <a:t>Programme</a:t>
            </a:r>
            <a:r>
              <a:rPr lang="ro-RO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latin typeface="+mn-lt"/>
              </a:rPr>
              <a:t>co-f</a:t>
            </a:r>
            <a:r>
              <a:rPr lang="ro-RO" sz="1600" dirty="0" err="1" smtClean="0">
                <a:solidFill>
                  <a:schemeClr val="tx1"/>
                </a:solidFill>
                <a:latin typeface="+mn-lt"/>
              </a:rPr>
              <a:t>unded</a:t>
            </a:r>
            <a:r>
              <a:rPr lang="en-GB" sz="16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1600" dirty="0">
                <a:solidFill>
                  <a:schemeClr val="tx1"/>
                </a:solidFill>
                <a:latin typeface="+mn-lt"/>
              </a:rPr>
              <a:t>by the European Union</a:t>
            </a:r>
            <a:endParaRPr lang="en-GB" sz="2400" dirty="0">
              <a:solidFill>
                <a:schemeClr val="tx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C2ABF2B8-9EFA-3919-C075-30C2E9847E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85" y="3936044"/>
            <a:ext cx="891562" cy="89156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24BCA5CC-EAD1-BC4C-F106-041C23838F7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3936044"/>
            <a:ext cx="894579" cy="89156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7BFA6C18-4F3C-E51C-4917-972F664F0B8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345" y="3936044"/>
            <a:ext cx="891562" cy="890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13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BB776E9-7FA8-ACD5-E20C-D15D049F9944}"/>
              </a:ext>
            </a:extLst>
          </p:cNvPr>
          <p:cNvSpPr txBox="1"/>
          <p:nvPr/>
        </p:nvSpPr>
        <p:spPr>
          <a:xfrm>
            <a:off x="0" y="1340766"/>
            <a:ext cx="9144000" cy="864097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79E616EE-D3DB-2E6E-0C44-9BC23062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357892"/>
            <a:ext cx="8711054" cy="3969457"/>
          </a:xfrm>
          <a:noFill/>
          <a:ln>
            <a:noFill/>
          </a:ln>
        </p:spPr>
        <p:txBody>
          <a:bodyPr anchor="ctr">
            <a:noAutofit/>
          </a:bodyPr>
          <a:lstStyle/>
          <a:p>
            <a:pPr marR="78740">
              <a:spcBef>
                <a:spcPts val="1255"/>
              </a:spcBef>
              <a:buFont typeface="Wingdings" panose="05000000000000000000" pitchFamily="2" charset="2"/>
              <a:buChar char="Ø"/>
              <a:tabLst>
                <a:tab pos="272415" algn="l"/>
              </a:tabLst>
            </a:pPr>
            <a:endParaRPr lang="en-US" sz="20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R="78740">
              <a:spcBef>
                <a:spcPts val="1255"/>
              </a:spcBef>
              <a:buFont typeface="Wingdings" panose="05000000000000000000" pitchFamily="2" charset="2"/>
              <a:buChar char="Ø"/>
              <a:tabLst>
                <a:tab pos="272415" algn="l"/>
              </a:tabLst>
            </a:pP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documents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related to the </a:t>
            </a: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registration of the land and/or building/ item of infrastructure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by the NGO, in the relevant public registers</a:t>
            </a:r>
            <a:endPara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R="78740">
              <a:spcBef>
                <a:spcPts val="1255"/>
              </a:spcBef>
              <a:buFont typeface="Wingdings" panose="05000000000000000000" pitchFamily="2" charset="2"/>
              <a:buChar char="Ø"/>
              <a:tabLst>
                <a:tab pos="272415" algn="l"/>
              </a:tabLst>
            </a:pP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it </a:t>
            </a: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must be proved that the concession/ long term contract/ bailment contract/ rent contract/ any other right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under the real property law is for </a:t>
            </a: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 least 5 years after the completion of the operation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that the owner has given it’s written agreement saying that the applicant may perform the infrastructure actions on/ in the relevant land/ building/ item of infrastructure. Such a contract should last for at least 5 years after the completion of the operation</a:t>
            </a:r>
          </a:p>
          <a:p>
            <a:pPr marL="0" marR="78740" indent="0">
              <a:spcBef>
                <a:spcPts val="1255"/>
              </a:spcBef>
              <a:buNone/>
              <a:tabLst>
                <a:tab pos="272415" algn="l"/>
              </a:tabLst>
            </a:pPr>
            <a:endParaRPr lang="en-GB" sz="2000" i="1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xmlns="" id="{2024B501-78A0-C518-6AD4-9B18F3B84B69}"/>
              </a:ext>
            </a:extLst>
          </p:cNvPr>
          <p:cNvSpPr txBox="1">
            <a:spLocks/>
          </p:cNvSpPr>
          <p:nvPr/>
        </p:nvSpPr>
        <p:spPr>
          <a:xfrm>
            <a:off x="291290" y="1493795"/>
            <a:ext cx="8599276" cy="558037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n-GB" sz="2400" b="1" dirty="0">
                <a:solidFill>
                  <a:srgbClr val="0E6EB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Documents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</a:t>
            </a:r>
            <a:r>
              <a:rPr lang="en-US" sz="2400" b="1" spc="-10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</a:t>
            </a:r>
            <a:r>
              <a:rPr lang="en-US" sz="2400" b="1" spc="-5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submitted</a:t>
            </a:r>
            <a:r>
              <a:rPr lang="en-US" sz="2400" b="1" spc="-20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depending</a:t>
            </a:r>
            <a:r>
              <a:rPr lang="en-US" sz="2400" b="1" spc="5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</a:t>
            </a:r>
            <a:r>
              <a:rPr lang="en-US" sz="2400" b="1" spc="-5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en-US" sz="2400" b="1" spc="-15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specificity</a:t>
            </a:r>
            <a:r>
              <a:rPr lang="en-US" sz="2400" b="1" spc="-10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</a:t>
            </a:r>
            <a:r>
              <a:rPr lang="en-US" sz="2400" b="1" spc="-5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en-US" sz="2400" b="1" spc="15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spc="-10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application</a:t>
            </a:r>
            <a:r>
              <a:rPr lang="en-US" sz="2400" b="1" spc="400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400" b="1" dirty="0">
                <a:solidFill>
                  <a:srgbClr val="0E6EB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ro-RO" sz="2400" b="1" dirty="0">
              <a:solidFill>
                <a:srgbClr val="0E6EB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646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BB776E9-7FA8-ACD5-E20C-D15D049F9944}"/>
              </a:ext>
            </a:extLst>
          </p:cNvPr>
          <p:cNvSpPr txBox="1"/>
          <p:nvPr/>
        </p:nvSpPr>
        <p:spPr>
          <a:xfrm>
            <a:off x="0" y="1340766"/>
            <a:ext cx="9144000" cy="864097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79E616EE-D3DB-2E6E-0C44-9BC23062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357892"/>
            <a:ext cx="8711054" cy="3969457"/>
          </a:xfrm>
          <a:noFill/>
          <a:ln>
            <a:noFill/>
          </a:ln>
        </p:spPr>
        <p:txBody>
          <a:bodyPr anchor="ctr">
            <a:noAutofit/>
          </a:bodyPr>
          <a:lstStyle/>
          <a:p>
            <a:pPr marR="78740">
              <a:spcBef>
                <a:spcPts val="1255"/>
              </a:spcBef>
              <a:buFont typeface="Wingdings" panose="05000000000000000000" pitchFamily="2" charset="2"/>
              <a:buChar char="Ø"/>
              <a:tabLst>
                <a:tab pos="272415" algn="l"/>
              </a:tabLst>
            </a:pP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Declaration from the land and/or building/ item of infrastructure owner that the</a:t>
            </a:r>
            <a:r>
              <a:rPr lang="en-US" sz="2000" spc="2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land and/or building/ item of infrastructure is:</a:t>
            </a:r>
          </a:p>
          <a:p>
            <a:pPr marR="78740">
              <a:spcBef>
                <a:spcPts val="1255"/>
              </a:spcBef>
              <a:buFont typeface="Wingdings" panose="05000000000000000000" pitchFamily="2" charset="2"/>
              <a:buChar char="Ø"/>
              <a:tabLst>
                <a:tab pos="272415" algn="l"/>
              </a:tabLst>
            </a:pPr>
            <a:endParaRPr lang="en-GB" sz="20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2" algn="l">
              <a:buSzPts val="1100"/>
              <a:buFont typeface="Wingdings" panose="05000000000000000000" pitchFamily="2" charset="2"/>
              <a:buChar char="Ø"/>
              <a:tabLst>
                <a:tab pos="774700" algn="l"/>
                <a:tab pos="775335" algn="l"/>
              </a:tabLst>
            </a:pP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free</a:t>
            </a:r>
            <a:r>
              <a:rPr lang="en-US" sz="2000" b="1" spc="-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</a:t>
            </a:r>
            <a:r>
              <a:rPr lang="en-US" sz="2000" b="1" spc="-1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any</a:t>
            </a:r>
            <a:r>
              <a:rPr lang="en-US" sz="2000" b="1" spc="-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b="1" spc="-1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encumbrances</a:t>
            </a:r>
            <a:r>
              <a:rPr lang="en-US" sz="2000" spc="-1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  <a:endParaRPr lang="en-GB" sz="20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2" algn="l">
              <a:spcBef>
                <a:spcPts val="10"/>
              </a:spcBef>
              <a:spcAft>
                <a:spcPts val="0"/>
              </a:spcAft>
              <a:buSzPts val="1100"/>
              <a:buFont typeface="Wingdings" panose="05000000000000000000" pitchFamily="2" charset="2"/>
              <a:buChar char="Ø"/>
              <a:tabLst>
                <a:tab pos="774700" algn="l"/>
                <a:tab pos="775335" algn="l"/>
              </a:tabLst>
            </a:pP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not</a:t>
            </a:r>
            <a:r>
              <a:rPr lang="en-US" sz="2000" b="1" spc="-1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en-US" sz="2000" b="1" spc="-3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object</a:t>
            </a:r>
            <a:r>
              <a:rPr lang="en-US" sz="2000" b="1" spc="-1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</a:t>
            </a:r>
            <a:r>
              <a:rPr lang="en-US" sz="2000" b="1" spc="-2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pending</a:t>
            </a:r>
            <a:r>
              <a:rPr lang="en-US" sz="2000" b="1" spc="-1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b="1" spc="-1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litigation</a:t>
            </a:r>
            <a:r>
              <a:rPr lang="en-US" sz="2000" spc="-1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  <a:endParaRPr lang="en-GB" sz="20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2" algn="l">
              <a:buSzPts val="1100"/>
              <a:buFont typeface="Wingdings" panose="05000000000000000000" pitchFamily="2" charset="2"/>
              <a:buChar char="Ø"/>
              <a:tabLst>
                <a:tab pos="774700" algn="l"/>
                <a:tab pos="775335" algn="l"/>
              </a:tabLst>
            </a:pP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not</a:t>
            </a:r>
            <a:r>
              <a:rPr lang="en-US" sz="2000" b="1" spc="-2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en-US" sz="2000" b="1" spc="-2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object</a:t>
            </a:r>
            <a:r>
              <a:rPr lang="en-US" sz="2000" b="1" spc="-1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</a:t>
            </a:r>
            <a:r>
              <a:rPr lang="en-US" sz="2000" b="1" spc="-2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en-US" sz="2000" b="1" spc="-2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claim</a:t>
            </a:r>
            <a:r>
              <a:rPr lang="en-US" sz="2000" b="1" spc="-2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according</a:t>
            </a:r>
            <a:r>
              <a:rPr lang="en-US" sz="2000" spc="-2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</a:t>
            </a:r>
            <a:r>
              <a:rPr lang="en-US" sz="2000" spc="-2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en-US" sz="2000" spc="-3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relevant</a:t>
            </a:r>
            <a:r>
              <a:rPr lang="en-US" sz="2000" spc="-1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national</a:t>
            </a:r>
            <a:r>
              <a:rPr lang="en-US" sz="2000" spc="-1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spc="-1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legislation.</a:t>
            </a:r>
            <a:endParaRPr lang="en-GB" sz="20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R="78740" lvl="1">
              <a:spcBef>
                <a:spcPts val="1255"/>
              </a:spcBef>
              <a:buFont typeface="Wingdings" panose="05000000000000000000" pitchFamily="2" charset="2"/>
              <a:buChar char="Ø"/>
              <a:tabLst>
                <a:tab pos="272415" algn="l"/>
              </a:tabLst>
            </a:pPr>
            <a:endParaRPr lang="en-US" sz="20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xmlns="" id="{2024B501-78A0-C518-6AD4-9B18F3B84B69}"/>
              </a:ext>
            </a:extLst>
          </p:cNvPr>
          <p:cNvSpPr txBox="1">
            <a:spLocks/>
          </p:cNvSpPr>
          <p:nvPr/>
        </p:nvSpPr>
        <p:spPr>
          <a:xfrm>
            <a:off x="291290" y="1493795"/>
            <a:ext cx="8599276" cy="558037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n-GB" sz="2400" b="1" dirty="0">
                <a:solidFill>
                  <a:srgbClr val="0E6EB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Documents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</a:t>
            </a:r>
            <a:r>
              <a:rPr lang="en-US" sz="2400" b="1" spc="-10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</a:t>
            </a:r>
            <a:r>
              <a:rPr lang="en-US" sz="2400" b="1" spc="-5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submitted</a:t>
            </a:r>
            <a:r>
              <a:rPr lang="en-US" sz="2400" b="1" spc="-20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depending</a:t>
            </a:r>
            <a:r>
              <a:rPr lang="en-US" sz="2400" b="1" spc="5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</a:t>
            </a:r>
            <a:r>
              <a:rPr lang="en-US" sz="2400" b="1" spc="-5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en-US" sz="2400" b="1" spc="-15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specificity</a:t>
            </a:r>
            <a:r>
              <a:rPr lang="en-US" sz="2400" b="1" spc="-10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</a:t>
            </a:r>
            <a:r>
              <a:rPr lang="en-US" sz="2400" b="1" spc="-5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en-US" sz="2400" b="1" spc="15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spc="-10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application</a:t>
            </a:r>
            <a:r>
              <a:rPr lang="en-US" sz="2400" b="1" spc="400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400" b="1" dirty="0">
                <a:solidFill>
                  <a:srgbClr val="0E6EB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ro-RO" sz="2400" b="1" dirty="0">
              <a:solidFill>
                <a:srgbClr val="0E6EB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633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BB776E9-7FA8-ACD5-E20C-D15D049F9944}"/>
              </a:ext>
            </a:extLst>
          </p:cNvPr>
          <p:cNvSpPr txBox="1"/>
          <p:nvPr/>
        </p:nvSpPr>
        <p:spPr>
          <a:xfrm>
            <a:off x="0" y="1340766"/>
            <a:ext cx="9144000" cy="864097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79E616EE-D3DB-2E6E-0C44-9BC23062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564904"/>
            <a:ext cx="8711054" cy="3762445"/>
          </a:xfrm>
          <a:noFill/>
          <a:ln>
            <a:noFill/>
          </a:ln>
        </p:spPr>
        <p:txBody>
          <a:bodyPr anchor="ctr">
            <a:noAutofit/>
          </a:bodyPr>
          <a:lstStyle/>
          <a:p>
            <a:pPr marL="0" marR="78740" lvl="0" indent="0" algn="l">
              <a:spcBef>
                <a:spcPts val="1255"/>
              </a:spcBef>
              <a:spcAft>
                <a:spcPts val="0"/>
              </a:spcAft>
              <a:buNone/>
              <a:tabLst>
                <a:tab pos="272415" algn="l"/>
              </a:tabLst>
            </a:pPr>
            <a:r>
              <a:rPr lang="en-US" sz="22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partners who envisage </a:t>
            </a:r>
            <a:r>
              <a:rPr lang="en-US" sz="22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infrastructure</a:t>
            </a:r>
            <a:r>
              <a:rPr lang="en-US" sz="2200" b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US" sz="22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Feasibility studies/ Conceptual Design (Idejni projekat) / General design (Generalni projekat) or any other design document elaborated by the licensed designer </a:t>
            </a:r>
            <a:r>
              <a:rPr lang="en-US" sz="22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that contains a description of construction works and</a:t>
            </a:r>
            <a:r>
              <a:rPr lang="en-US" sz="2200" spc="2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Bill of Quantities:</a:t>
            </a:r>
          </a:p>
          <a:p>
            <a:pPr marR="78740" lvl="0" algn="l">
              <a:spcBef>
                <a:spcPts val="1255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72415" algn="l"/>
              </a:tabLst>
            </a:pPr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Applicants </a:t>
            </a:r>
            <a:r>
              <a:rPr lang="en-US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must annex the above document</a:t>
            </a:r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to the application form</a:t>
            </a:r>
          </a:p>
          <a:p>
            <a:pPr marR="78740" lvl="0" algn="l">
              <a:spcBef>
                <a:spcPts val="1255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72415" algn="l"/>
              </a:tabLst>
            </a:pP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above document </a:t>
            </a: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should not have been elaborated/ updated/ revised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more than </a:t>
            </a: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one</a:t>
            </a:r>
            <a:r>
              <a:rPr lang="en-US" sz="2000" b="1" spc="2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year before the deadline for the present call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proposals (the document must bear the</a:t>
            </a:r>
            <a:r>
              <a:rPr lang="en-US" sz="2000" spc="2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date of elaboration/revision).</a:t>
            </a:r>
            <a:r>
              <a:rPr lang="en-US" sz="1800" dirty="0">
                <a:effectLst/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endParaRPr lang="en-US" sz="2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R="78740" lvl="0" algn="l">
              <a:spcBef>
                <a:spcPts val="1255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72415" algn="l"/>
              </a:tabLst>
            </a:pPr>
            <a:endParaRPr lang="en-US" sz="22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xmlns="" id="{2024B501-78A0-C518-6AD4-9B18F3B84B69}"/>
              </a:ext>
            </a:extLst>
          </p:cNvPr>
          <p:cNvSpPr txBox="1">
            <a:spLocks/>
          </p:cNvSpPr>
          <p:nvPr/>
        </p:nvSpPr>
        <p:spPr>
          <a:xfrm>
            <a:off x="291290" y="1493795"/>
            <a:ext cx="8599276" cy="558037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n-GB" sz="2400" b="1" dirty="0">
                <a:solidFill>
                  <a:srgbClr val="0E6EB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Documents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</a:t>
            </a:r>
            <a:r>
              <a:rPr lang="en-US" sz="2400" b="1" spc="-10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</a:t>
            </a:r>
            <a:r>
              <a:rPr lang="en-US" sz="2400" b="1" spc="-5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submitted</a:t>
            </a:r>
            <a:r>
              <a:rPr lang="en-US" sz="2400" b="1" spc="-20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depending</a:t>
            </a:r>
            <a:r>
              <a:rPr lang="en-US" sz="2400" b="1" spc="5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</a:t>
            </a:r>
            <a:r>
              <a:rPr lang="en-US" sz="2400" b="1" spc="-5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en-US" sz="2400" b="1" spc="-15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specificity</a:t>
            </a:r>
            <a:r>
              <a:rPr lang="en-US" sz="2400" b="1" spc="-10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</a:t>
            </a:r>
            <a:r>
              <a:rPr lang="en-US" sz="2400" b="1" spc="-5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en-US" sz="2400" b="1" spc="15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spc="-10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application</a:t>
            </a:r>
            <a:r>
              <a:rPr lang="en-US" sz="2400" b="1" spc="400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400" b="1" dirty="0">
                <a:solidFill>
                  <a:srgbClr val="0E6EB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ro-RO" sz="2400" b="1" dirty="0">
              <a:solidFill>
                <a:srgbClr val="0E6EB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568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BB776E9-7FA8-ACD5-E20C-D15D049F9944}"/>
              </a:ext>
            </a:extLst>
          </p:cNvPr>
          <p:cNvSpPr txBox="1"/>
          <p:nvPr/>
        </p:nvSpPr>
        <p:spPr>
          <a:xfrm>
            <a:off x="0" y="1340766"/>
            <a:ext cx="9144000" cy="864097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79E616EE-D3DB-2E6E-0C44-9BC23062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564904"/>
            <a:ext cx="8711054" cy="3762445"/>
          </a:xfrm>
          <a:noFill/>
          <a:ln>
            <a:noFill/>
          </a:ln>
        </p:spPr>
        <p:txBody>
          <a:bodyPr anchor="ctr">
            <a:noAutofit/>
          </a:bodyPr>
          <a:lstStyle/>
          <a:p>
            <a:pPr marR="78740" lvl="0" algn="l">
              <a:spcBef>
                <a:spcPts val="1255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72415" algn="l"/>
              </a:tabLst>
            </a:pP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above document </a:t>
            </a: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should not have been elaborated/ updated/ revised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more than </a:t>
            </a: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one</a:t>
            </a:r>
            <a:r>
              <a:rPr lang="en-US" sz="2000" b="1" spc="2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year before the deadline for the present call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proposals (the document must bear the</a:t>
            </a:r>
            <a:r>
              <a:rPr lang="en-US" sz="2000" spc="2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date of elaboration/revision). The document should be submitted in </a:t>
            </a: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English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as an annex to the application form and should be accompanied by the legal agreements and approvals according to national legislation in force.</a:t>
            </a:r>
          </a:p>
          <a:p>
            <a:pPr marR="78740" lvl="0" algn="l">
              <a:spcBef>
                <a:spcPts val="1255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72415" algn="l"/>
              </a:tabLst>
            </a:pP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</a:t>
            </a:r>
            <a:r>
              <a:rPr lang="en-US" sz="2000" spc="-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case of </a:t>
            </a: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Conceptual Design/ General Design or other design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submitted</a:t>
            </a:r>
            <a:r>
              <a:rPr lang="en-US" sz="2000" spc="-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by </a:t>
            </a: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Serbian partners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only the </a:t>
            </a: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General description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(textual part of documentation) and </a:t>
            </a: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Bill of Quantities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have to be in English</a:t>
            </a:r>
            <a:endPara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R="78740" lvl="0" algn="l">
              <a:spcBef>
                <a:spcPts val="1255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72415" algn="l"/>
              </a:tabLst>
            </a:pPr>
            <a:endParaRPr lang="en-US" sz="20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xmlns="" id="{2024B501-78A0-C518-6AD4-9B18F3B84B69}"/>
              </a:ext>
            </a:extLst>
          </p:cNvPr>
          <p:cNvSpPr txBox="1">
            <a:spLocks/>
          </p:cNvSpPr>
          <p:nvPr/>
        </p:nvSpPr>
        <p:spPr>
          <a:xfrm>
            <a:off x="291290" y="1493795"/>
            <a:ext cx="8599276" cy="558037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n-GB" sz="2400" b="1" dirty="0">
                <a:solidFill>
                  <a:srgbClr val="0E6EB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Documents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</a:t>
            </a:r>
            <a:r>
              <a:rPr lang="en-US" sz="2400" b="1" spc="-10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</a:t>
            </a:r>
            <a:r>
              <a:rPr lang="en-US" sz="2400" b="1" spc="-5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submitted</a:t>
            </a:r>
            <a:r>
              <a:rPr lang="en-US" sz="2400" b="1" spc="-20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depending</a:t>
            </a:r>
            <a:r>
              <a:rPr lang="en-US" sz="2400" b="1" spc="5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</a:t>
            </a:r>
            <a:r>
              <a:rPr lang="en-US" sz="2400" b="1" spc="-5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en-US" sz="2400" b="1" spc="-15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specificity</a:t>
            </a:r>
            <a:r>
              <a:rPr lang="en-US" sz="2400" b="1" spc="-10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</a:t>
            </a:r>
            <a:r>
              <a:rPr lang="en-US" sz="2400" b="1" spc="-5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en-US" sz="2400" b="1" spc="15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spc="-10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application</a:t>
            </a:r>
            <a:r>
              <a:rPr lang="en-US" sz="2400" b="1" spc="400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400" b="1" dirty="0">
                <a:solidFill>
                  <a:srgbClr val="0E6EB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ro-RO" sz="2400" b="1" dirty="0">
              <a:solidFill>
                <a:srgbClr val="0E6EB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021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BB776E9-7FA8-ACD5-E20C-D15D049F9944}"/>
              </a:ext>
            </a:extLst>
          </p:cNvPr>
          <p:cNvSpPr txBox="1"/>
          <p:nvPr/>
        </p:nvSpPr>
        <p:spPr>
          <a:xfrm>
            <a:off x="0" y="1340766"/>
            <a:ext cx="9144000" cy="864097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79E616EE-D3DB-2E6E-0C44-9BC23062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564904"/>
            <a:ext cx="8711054" cy="3762445"/>
          </a:xfrm>
          <a:noFill/>
          <a:ln>
            <a:noFill/>
          </a:ln>
        </p:spPr>
        <p:txBody>
          <a:bodyPr anchor="ctr">
            <a:noAutofit/>
          </a:bodyPr>
          <a:lstStyle/>
          <a:p>
            <a:pPr marR="78740">
              <a:spcBef>
                <a:spcPts val="1255"/>
              </a:spcBef>
              <a:buFont typeface="Wingdings" panose="05000000000000000000" pitchFamily="2" charset="2"/>
              <a:buChar char="Ø"/>
              <a:tabLst>
                <a:tab pos="272415" algn="l"/>
              </a:tabLst>
            </a:pP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</a:t>
            </a: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Romanian partners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according with the provisions of </a:t>
            </a: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Government Decision 941/2013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regarding</a:t>
            </a:r>
            <a:r>
              <a:rPr lang="en-US" sz="2000" spc="12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en-US" sz="2000" spc="10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Organization</a:t>
            </a:r>
            <a:r>
              <a:rPr lang="en-US" sz="2000" spc="12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</a:t>
            </a:r>
            <a:r>
              <a:rPr lang="en-US" sz="2000" spc="11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functioning</a:t>
            </a:r>
            <a:r>
              <a:rPr lang="en-US" sz="2000" spc="11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</a:t>
            </a:r>
            <a:r>
              <a:rPr lang="en-US" sz="2000" spc="11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en-US" sz="2000" spc="12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Technico</a:t>
            </a:r>
            <a:r>
              <a:rPr lang="en-US" sz="2000" spc="12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</a:t>
            </a:r>
            <a:r>
              <a:rPr lang="en-US" sz="2000" spc="12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Economic</a:t>
            </a:r>
            <a:r>
              <a:rPr lang="en-US" sz="2000" spc="11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Committee</a:t>
            </a:r>
            <a:r>
              <a:rPr lang="en-US" sz="2000" spc="10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</a:t>
            </a:r>
            <a:r>
              <a:rPr lang="en-US" sz="2000" spc="11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Informational Society, </a:t>
            </a: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all projects comprising IT&amp;C investments with a value higher than 2,500,000 RON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must obtain, before submitting the Application Form or starting the procurement procedures, the </a:t>
            </a: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permit from the </a:t>
            </a:r>
            <a:r>
              <a:rPr lang="en-US" sz="2000" b="1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Technico</a:t>
            </a: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– Economic Committee for the Informational Society</a:t>
            </a:r>
            <a:endParaRPr lang="en-GB" sz="2000" b="1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R="78740" lvl="0" algn="l">
              <a:spcBef>
                <a:spcPts val="1255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72415" algn="l"/>
              </a:tabLst>
            </a:pPr>
            <a:endParaRPr lang="en-US" sz="20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xmlns="" id="{2024B501-78A0-C518-6AD4-9B18F3B84B69}"/>
              </a:ext>
            </a:extLst>
          </p:cNvPr>
          <p:cNvSpPr txBox="1">
            <a:spLocks/>
          </p:cNvSpPr>
          <p:nvPr/>
        </p:nvSpPr>
        <p:spPr>
          <a:xfrm>
            <a:off x="291290" y="1493795"/>
            <a:ext cx="8599276" cy="558037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n-GB" sz="2400" b="1" dirty="0">
                <a:solidFill>
                  <a:srgbClr val="0E6EB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Documents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</a:t>
            </a:r>
            <a:r>
              <a:rPr lang="en-US" sz="2400" b="1" spc="-10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</a:t>
            </a:r>
            <a:r>
              <a:rPr lang="en-US" sz="2400" b="1" spc="-5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submitted</a:t>
            </a:r>
            <a:r>
              <a:rPr lang="en-US" sz="2400" b="1" spc="-20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depending</a:t>
            </a:r>
            <a:r>
              <a:rPr lang="en-US" sz="2400" b="1" spc="5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</a:t>
            </a:r>
            <a:r>
              <a:rPr lang="en-US" sz="2400" b="1" spc="-5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en-US" sz="2400" b="1" spc="-15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specificity</a:t>
            </a:r>
            <a:r>
              <a:rPr lang="en-US" sz="2400" b="1" spc="-10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</a:t>
            </a:r>
            <a:r>
              <a:rPr lang="en-US" sz="2400" b="1" spc="-5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en-US" sz="2400" b="1" spc="15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spc="-10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application</a:t>
            </a:r>
            <a:r>
              <a:rPr lang="en-US" sz="2400" b="1" spc="400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400" b="1" dirty="0">
                <a:solidFill>
                  <a:srgbClr val="0E6EB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ro-RO" sz="2400" b="1" dirty="0">
              <a:solidFill>
                <a:srgbClr val="0E6EB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030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BB776E9-7FA8-ACD5-E20C-D15D049F9944}"/>
              </a:ext>
            </a:extLst>
          </p:cNvPr>
          <p:cNvSpPr txBox="1"/>
          <p:nvPr/>
        </p:nvSpPr>
        <p:spPr>
          <a:xfrm>
            <a:off x="0" y="1340767"/>
            <a:ext cx="9144000" cy="468000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79E616EE-D3DB-2E6E-0C44-9BC23062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988840"/>
            <a:ext cx="8711054" cy="4338509"/>
          </a:xfrm>
          <a:noFill/>
          <a:ln>
            <a:noFill/>
          </a:ln>
        </p:spPr>
        <p:txBody>
          <a:bodyPr anchor="ctr">
            <a:noAutofit/>
          </a:bodyPr>
          <a:lstStyle/>
          <a:p>
            <a:pPr marL="174625" marR="15240" indent="0" algn="ctr">
              <a:spcBef>
                <a:spcPts val="220"/>
              </a:spcBef>
              <a:buNone/>
              <a:tabLst>
                <a:tab pos="538163" algn="l"/>
              </a:tabLst>
              <a:defRPr/>
            </a:pPr>
            <a:r>
              <a:rPr lang="en-US" sz="24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ANY</a:t>
            </a:r>
            <a:r>
              <a:rPr lang="en-US" sz="2400" b="1" spc="-2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MISSING</a:t>
            </a:r>
            <a:r>
              <a:rPr lang="en-US" sz="2400" b="1" spc="-25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DOCUMENT</a:t>
            </a:r>
            <a:r>
              <a:rPr lang="en-US" sz="2400" b="1" spc="-15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FROM</a:t>
            </a:r>
            <a:r>
              <a:rPr lang="en-US" sz="2400" b="1" spc="-1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en-US" sz="2400" b="1" spc="-15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ABOVE</a:t>
            </a:r>
            <a:r>
              <a:rPr lang="en-US" sz="2400" b="1" spc="-5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LIST</a:t>
            </a:r>
            <a:r>
              <a:rPr lang="en-US" sz="2400" b="1" spc="-15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WILL</a:t>
            </a:r>
            <a:r>
              <a:rPr lang="en-US" sz="2400" b="1" spc="-25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LEAD</a:t>
            </a:r>
            <a:r>
              <a:rPr lang="en-US" sz="2400" b="1" spc="-15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</a:t>
            </a:r>
            <a:r>
              <a:rPr lang="en-US" sz="2400" b="1" spc="-1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en-US" sz="2400" b="1" spc="-2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REJECTION</a:t>
            </a:r>
            <a:r>
              <a:rPr lang="en-US" sz="2400" b="1" spc="-3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</a:t>
            </a:r>
            <a:r>
              <a:rPr lang="en-US" sz="2400" b="1" spc="-1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PROJECT APPLICATION</a:t>
            </a:r>
            <a:endParaRPr lang="en-GB" sz="24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38163" marR="15240" lvl="0" indent="-363538" algn="ctr">
              <a:spcBef>
                <a:spcPts val="220"/>
              </a:spcBef>
              <a:buFont typeface="Wingdings" panose="05000000000000000000" pitchFamily="2" charset="2"/>
              <a:buChar char="Ø"/>
              <a:tabLst>
                <a:tab pos="538163" algn="l"/>
              </a:tabLst>
              <a:defRPr/>
            </a:pPr>
            <a:endParaRPr kumimoji="0" lang="en-GB" sz="2400" u="none" strike="noStrike" kern="1200" cap="none" spc="0" normalizeH="0" baseline="0" noProof="0" dirty="0">
              <a:ln>
                <a:noFill/>
              </a:ln>
              <a:solidFill>
                <a:srgbClr val="0E6EB6"/>
              </a:solidFill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xmlns="" id="{2024B501-78A0-C518-6AD4-9B18F3B84B69}"/>
              </a:ext>
            </a:extLst>
          </p:cNvPr>
          <p:cNvSpPr txBox="1">
            <a:spLocks/>
          </p:cNvSpPr>
          <p:nvPr/>
        </p:nvSpPr>
        <p:spPr>
          <a:xfrm>
            <a:off x="328251" y="1250731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n-GB" sz="2400" b="1" dirty="0">
                <a:solidFill>
                  <a:srgbClr val="0E6EB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Pay close attention</a:t>
            </a:r>
            <a:endParaRPr lang="ro-RO" sz="2400" b="1" dirty="0">
              <a:solidFill>
                <a:srgbClr val="0E6EB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7885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39552" y="3573016"/>
            <a:ext cx="8064896" cy="2736304"/>
          </a:xfrm>
          <a:solidFill>
            <a:srgbClr val="FFED00"/>
          </a:solidFill>
          <a:ln>
            <a:solidFill>
              <a:schemeClr val="bg1">
                <a:lumMod val="50000"/>
              </a:schemeClr>
            </a:solidFill>
            <a:prstDash val="dash"/>
          </a:ln>
        </p:spPr>
        <p:txBody>
          <a:bodyPr anchor="ctr"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altLang="en-US" sz="2200" b="1" dirty="0">
                <a:solidFill>
                  <a:srgbClr val="0E6EB6"/>
                </a:solidFill>
              </a:rPr>
              <a:t>The </a:t>
            </a:r>
            <a:r>
              <a:rPr lang="en-US" altLang="en-US" sz="2200" b="1" dirty="0" err="1">
                <a:solidFill>
                  <a:srgbClr val="0E6EB6"/>
                </a:solidFill>
              </a:rPr>
              <a:t>Programme’s</a:t>
            </a:r>
            <a:r>
              <a:rPr lang="en-US" altLang="en-US" sz="2200" b="1" dirty="0">
                <a:solidFill>
                  <a:srgbClr val="0E6EB6"/>
                </a:solidFill>
              </a:rPr>
              <a:t> Electronic Monitoring System</a:t>
            </a:r>
            <a:r>
              <a:rPr lang="en-US" altLang="en-US" sz="2200" dirty="0">
                <a:solidFill>
                  <a:srgbClr val="0E6EB6"/>
                </a:solidFill>
              </a:rPr>
              <a:t> is accessible at the following web address:</a:t>
            </a:r>
            <a:endParaRPr lang="ro-RO" altLang="en-US" sz="2200" dirty="0">
              <a:solidFill>
                <a:srgbClr val="0E6EB6"/>
              </a:solidFill>
            </a:endParaRPr>
          </a:p>
          <a:p>
            <a:pPr marL="0" indent="0" algn="ctr">
              <a:buNone/>
            </a:pPr>
            <a:r>
              <a:rPr lang="en-US" altLang="en-US" sz="2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en-US" sz="2400" dirty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https://jems-rors.mdlpa.ro</a:t>
            </a:r>
            <a:r>
              <a:rPr lang="en-US" alt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0" indent="0" algn="ctr">
              <a:buNone/>
            </a:pPr>
            <a:endParaRPr lang="en-US" altLang="en-US" sz="2400" dirty="0">
              <a:solidFill>
                <a:srgbClr val="0E6EB6"/>
              </a:solidFill>
            </a:endParaRPr>
          </a:p>
          <a:p>
            <a:pPr marL="0" indent="0" algn="ctr">
              <a:buNone/>
            </a:pPr>
            <a:r>
              <a:rPr lang="en-US" altLang="en-US" sz="2400" b="1" dirty="0">
                <a:solidFill>
                  <a:srgbClr val="0E6EB6"/>
                </a:solidFill>
              </a:rPr>
              <a:t>Helpdesk</a:t>
            </a:r>
            <a:r>
              <a:rPr lang="en-US" altLang="en-US" sz="2400" dirty="0">
                <a:solidFill>
                  <a:srgbClr val="0E6EB6"/>
                </a:solidFill>
              </a:rPr>
              <a:t>: </a:t>
            </a:r>
          </a:p>
          <a:p>
            <a:pPr marL="0" indent="0" algn="ctr">
              <a:buNone/>
            </a:pPr>
            <a:r>
              <a:rPr lang="en-US" altLang="en-US" sz="2400" b="1" dirty="0">
                <a:solidFill>
                  <a:srgbClr val="0E6EB6"/>
                </a:solidFill>
              </a:rPr>
              <a:t>E-mail</a:t>
            </a:r>
            <a:r>
              <a:rPr lang="en-US" altLang="en-US" sz="2400" dirty="0">
                <a:solidFill>
                  <a:srgbClr val="0E6EB6"/>
                </a:solidFill>
              </a:rPr>
              <a:t>: </a:t>
            </a:r>
            <a:r>
              <a:rPr lang="en-US" altLang="en-US" sz="2400" dirty="0">
                <a:solidFill>
                  <a:srgbClr val="0E6EB6"/>
                </a:solidFill>
                <a:hlinkClick r:id="rId3"/>
              </a:rPr>
              <a:t>helpdesk@brct-timisoara.ro</a:t>
            </a:r>
            <a:r>
              <a:rPr lang="en-US" altLang="en-US" sz="2400" dirty="0">
                <a:solidFill>
                  <a:srgbClr val="0E6EB6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US" altLang="en-US" sz="2400" b="1" dirty="0">
                <a:solidFill>
                  <a:srgbClr val="0E6EB6"/>
                </a:solidFill>
              </a:rPr>
              <a:t>Telephone</a:t>
            </a:r>
            <a:r>
              <a:rPr lang="en-US" altLang="en-US" sz="2400" dirty="0">
                <a:solidFill>
                  <a:srgbClr val="0E6EB6"/>
                </a:solidFill>
              </a:rPr>
              <a:t>: +40 356 42 63 60</a:t>
            </a:r>
          </a:p>
          <a:p>
            <a:pPr marL="0" indent="0" algn="ctr">
              <a:buNone/>
            </a:pPr>
            <a:r>
              <a:rPr lang="en-US" altLang="en-US" sz="2400" b="1" dirty="0">
                <a:solidFill>
                  <a:srgbClr val="0E6EB6"/>
                </a:solidFill>
              </a:rPr>
              <a:t>Fax</a:t>
            </a:r>
            <a:r>
              <a:rPr lang="en-US" altLang="en-US" sz="2400" dirty="0">
                <a:solidFill>
                  <a:srgbClr val="0E6EB6"/>
                </a:solidFill>
              </a:rPr>
              <a:t>: +40 356 42 63 61</a:t>
            </a:r>
            <a:r>
              <a:rPr lang="ro-RO" altLang="en-US" sz="2400" dirty="0">
                <a:solidFill>
                  <a:srgbClr val="0E6EB6"/>
                </a:solidFill>
              </a:rPr>
              <a:t> </a:t>
            </a:r>
            <a:endParaRPr lang="en-US" sz="4400" dirty="0">
              <a:solidFill>
                <a:srgbClr val="0E6EB6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DF34990-DE2E-4D41-85FE-2A6CA3F232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24878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kumimoji="0" lang="ro-RO" altLang="ro-R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itle 4">
            <a:extLst>
              <a:ext uri="{FF2B5EF4-FFF2-40B4-BE49-F238E27FC236}">
                <a16:creationId xmlns:a16="http://schemas.microsoft.com/office/drawing/2014/main" xmlns="" id="{803C5D2B-5C9B-41F3-AB99-678B13E1F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332656"/>
            <a:ext cx="4392488" cy="953756"/>
          </a:xfrm>
        </p:spPr>
        <p:txBody>
          <a:bodyPr/>
          <a:lstStyle/>
          <a:p>
            <a:r>
              <a:rPr lang="en-GB" dirty="0">
                <a:solidFill>
                  <a:srgbClr val="0E6EB6"/>
                </a:solidFill>
              </a:rPr>
              <a:t>Project application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xmlns="" id="{C6427672-BE90-C722-A9FA-985EC2B62AF7}"/>
              </a:ext>
            </a:extLst>
          </p:cNvPr>
          <p:cNvSpPr txBox="1">
            <a:spLocks/>
          </p:cNvSpPr>
          <p:nvPr/>
        </p:nvSpPr>
        <p:spPr>
          <a:xfrm>
            <a:off x="467544" y="1556792"/>
            <a:ext cx="8064896" cy="849165"/>
          </a:xfrm>
          <a:prstGeom prst="rect">
            <a:avLst/>
          </a:prstGeom>
          <a:solidFill>
            <a:srgbClr val="FFED00"/>
          </a:solidFill>
          <a:ln>
            <a:solidFill>
              <a:schemeClr val="bg1">
                <a:lumMod val="50000"/>
              </a:schemeClr>
            </a:solidFill>
            <a:prstDash val="dash"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en-US" sz="2400" b="1" dirty="0">
                <a:solidFill>
                  <a:srgbClr val="0E6EB6"/>
                </a:solidFill>
              </a:rPr>
              <a:t>The application process shall be done through the </a:t>
            </a:r>
            <a:r>
              <a:rPr lang="ro-RO" altLang="en-US" sz="2400" b="1" dirty="0">
                <a:solidFill>
                  <a:srgbClr val="0E6EB6"/>
                </a:solidFill>
              </a:rPr>
              <a:t>P</a:t>
            </a:r>
            <a:r>
              <a:rPr lang="en-US" altLang="en-US" sz="2400" b="1" dirty="0">
                <a:solidFill>
                  <a:srgbClr val="0E6EB6"/>
                </a:solidFill>
              </a:rPr>
              <a:t>rogramme’s Electronic Monitoring System (JEMS). </a:t>
            </a:r>
            <a:endParaRPr lang="en-GB" altLang="en-US" sz="2400" b="1" dirty="0">
              <a:solidFill>
                <a:srgbClr val="0E6EB6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76487"/>
              </p:ext>
            </p:extLst>
          </p:nvPr>
        </p:nvGraphicFramePr>
        <p:xfrm>
          <a:off x="1115616" y="2636912"/>
          <a:ext cx="6696744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67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ED00"/>
                          </a:solidFill>
                        </a:rPr>
                        <a:t>D</a:t>
                      </a:r>
                      <a:r>
                        <a:rPr lang="en-US" sz="2400" baseline="0" dirty="0">
                          <a:solidFill>
                            <a:srgbClr val="FFED00"/>
                          </a:solidFill>
                        </a:rPr>
                        <a:t>eadline for submission: 01.02.2023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rgbClr val="FFED00"/>
                          </a:solidFill>
                        </a:rPr>
                        <a:t>16:00, Romanian local 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3700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DB3D572F-158A-AAB2-098E-9A1F1505C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708920"/>
            <a:ext cx="8496944" cy="1008111"/>
          </a:xfrm>
        </p:spPr>
        <p:txBody>
          <a:bodyPr/>
          <a:lstStyle/>
          <a:p>
            <a:r>
              <a:rPr lang="en-GB" sz="4000" dirty="0">
                <a:solidFill>
                  <a:srgbClr val="0E6EB6"/>
                </a:solidFill>
              </a:rPr>
              <a:t>Documents to be submitted with the Application Form</a:t>
            </a:r>
          </a:p>
        </p:txBody>
      </p:sp>
    </p:spTree>
    <p:extLst>
      <p:ext uri="{BB962C8B-B14F-4D97-AF65-F5344CB8AC3E}">
        <p14:creationId xmlns:p14="http://schemas.microsoft.com/office/powerpoint/2010/main" val="2184667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BB776E9-7FA8-ACD5-E20C-D15D049F9944}"/>
              </a:ext>
            </a:extLst>
          </p:cNvPr>
          <p:cNvSpPr txBox="1"/>
          <p:nvPr/>
        </p:nvSpPr>
        <p:spPr>
          <a:xfrm>
            <a:off x="0" y="1340767"/>
            <a:ext cx="9144000" cy="468000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79E616EE-D3DB-2E6E-0C44-9BC23062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988840"/>
            <a:ext cx="8711054" cy="4338509"/>
          </a:xfrm>
          <a:noFill/>
          <a:ln>
            <a:noFill/>
          </a:ln>
        </p:spPr>
        <p:txBody>
          <a:bodyPr anchor="ctr">
            <a:noAutofit/>
          </a:bodyPr>
          <a:lstStyle/>
          <a:p>
            <a:pPr marL="538163" marR="15240" lvl="0" indent="-363538" algn="just">
              <a:spcBef>
                <a:spcPts val="220"/>
              </a:spcBef>
              <a:buFont typeface="Wingdings" panose="05000000000000000000" pitchFamily="2" charset="2"/>
              <a:buChar char="Ø"/>
              <a:tabLst>
                <a:tab pos="538163" algn="l"/>
              </a:tabLst>
              <a:defRPr/>
            </a:pPr>
            <a:r>
              <a:rPr lang="en-US" sz="24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</a:t>
            </a:r>
            <a:r>
              <a:rPr lang="en-US" sz="2400" b="1" spc="-1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statement</a:t>
            </a:r>
            <a:r>
              <a:rPr lang="en-US" sz="2400" b="1" spc="-1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(Annex</a:t>
            </a:r>
            <a:r>
              <a:rPr lang="en-US" sz="2400" b="1" spc="-1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1)</a:t>
            </a:r>
            <a:r>
              <a:rPr lang="en-US" sz="2400" b="1" dirty="0">
                <a:solidFill>
                  <a:prstClr val="black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filled</a:t>
            </a:r>
            <a:r>
              <a:rPr lang="en-US" sz="2400" spc="-1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in,</a:t>
            </a:r>
            <a:r>
              <a:rPr lang="en-US" sz="2400" spc="-1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signed</a:t>
            </a:r>
            <a:r>
              <a:rPr lang="en-US" sz="2400" spc="-1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by</a:t>
            </a:r>
            <a:r>
              <a:rPr lang="en-US" sz="2400" spc="-2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en-US" sz="2400" spc="-2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Lead Partner organization</a:t>
            </a:r>
            <a:endParaRPr lang="en-US" sz="2400" dirty="0">
              <a:solidFill>
                <a:prstClr val="black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38163" marR="15240" lvl="0" indent="-363538" algn="just">
              <a:spcBef>
                <a:spcPts val="220"/>
              </a:spcBef>
              <a:buFont typeface="Wingdings" panose="05000000000000000000" pitchFamily="2" charset="2"/>
              <a:buChar char="Ø"/>
              <a:tabLst>
                <a:tab pos="538163" algn="l"/>
              </a:tabLst>
              <a:defRPr/>
            </a:pPr>
            <a:r>
              <a:rPr lang="en-US" sz="24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</a:t>
            </a:r>
            <a:r>
              <a:rPr lang="en-US" sz="2400" b="1" spc="-4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partner</a:t>
            </a:r>
            <a:r>
              <a:rPr lang="en-US" sz="2400" b="1" spc="-3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statement</a:t>
            </a:r>
            <a:r>
              <a:rPr lang="en-US" sz="2400" b="1" spc="-1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(Annex</a:t>
            </a:r>
            <a:r>
              <a:rPr lang="en-US" sz="2400" b="1" spc="-2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2)</a:t>
            </a:r>
            <a:r>
              <a:rPr lang="en-US" sz="24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issued</a:t>
            </a:r>
            <a:r>
              <a:rPr lang="en-US" sz="2400" spc="-3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</a:t>
            </a:r>
            <a:r>
              <a:rPr lang="en-US" sz="2400" spc="-2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signed</a:t>
            </a:r>
            <a:r>
              <a:rPr lang="en-US" sz="2400" spc="-2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by</a:t>
            </a:r>
            <a:r>
              <a:rPr lang="en-US" sz="2400" spc="-2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each</a:t>
            </a:r>
            <a:r>
              <a:rPr lang="en-US" sz="2400" spc="-2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</a:t>
            </a:r>
            <a:r>
              <a:rPr lang="en-US" sz="2400" spc="-2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spc="-1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partner</a:t>
            </a:r>
            <a:endParaRPr lang="en-US" sz="2400" spc="-10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38163" marR="15240" lvl="0" indent="-363538" algn="just">
              <a:spcBef>
                <a:spcPts val="220"/>
              </a:spcBef>
              <a:buFont typeface="Wingdings" panose="05000000000000000000" pitchFamily="2" charset="2"/>
              <a:buChar char="Ø"/>
              <a:tabLst>
                <a:tab pos="538163" algn="l"/>
              </a:tabLst>
              <a:defRPr/>
            </a:pPr>
            <a:r>
              <a:rPr lang="en-US" sz="24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State-aid self-assessment (Annex 3) - </a:t>
            </a:r>
            <a:r>
              <a:rPr lang="en-US" sz="2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filled in and signed by each project partner</a:t>
            </a:r>
          </a:p>
          <a:p>
            <a:pPr marL="538163" marR="15240" lvl="0" indent="-363538" algn="just">
              <a:spcBef>
                <a:spcPts val="220"/>
              </a:spcBef>
              <a:buFont typeface="Wingdings" panose="05000000000000000000" pitchFamily="2" charset="2"/>
              <a:buChar char="Ø"/>
              <a:tabLst>
                <a:tab pos="538163" algn="l"/>
              </a:tabLst>
              <a:defRPr/>
            </a:pPr>
            <a:r>
              <a:rPr lang="en-US" sz="24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Declaration on the free availability of project results </a:t>
            </a:r>
            <a:r>
              <a:rPr lang="en-US" sz="2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en-US" sz="24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Annex 4</a:t>
            </a:r>
            <a:r>
              <a:rPr lang="en-US" sz="2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- </a:t>
            </a:r>
            <a:r>
              <a:rPr lang="en-US" sz="2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issued</a:t>
            </a:r>
            <a:r>
              <a:rPr lang="en-US" sz="2400" spc="-3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</a:t>
            </a:r>
            <a:r>
              <a:rPr lang="en-US" sz="2400" spc="-2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signed</a:t>
            </a:r>
            <a:r>
              <a:rPr lang="en-US" sz="2400" spc="-2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by</a:t>
            </a:r>
            <a:r>
              <a:rPr lang="en-US" sz="2400" spc="-2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each</a:t>
            </a:r>
            <a:r>
              <a:rPr lang="en-US" sz="2400" spc="-2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</a:t>
            </a:r>
            <a:r>
              <a:rPr lang="en-US" sz="2400" spc="-2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spc="-1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partner</a:t>
            </a:r>
          </a:p>
          <a:p>
            <a:pPr marL="538163" marR="15240" indent="-363538" algn="just">
              <a:spcBef>
                <a:spcPts val="220"/>
              </a:spcBef>
              <a:buFont typeface="Wingdings" panose="05000000000000000000" pitchFamily="2" charset="2"/>
              <a:buChar char="Ø"/>
              <a:tabLst>
                <a:tab pos="538163" algn="l"/>
              </a:tabLst>
              <a:defRPr/>
            </a:pPr>
            <a:r>
              <a:rPr lang="en-US" sz="24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Job descriptions (according to model Annex H) of the entire project management team </a:t>
            </a:r>
            <a:r>
              <a:rPr lang="en-US" sz="2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should be attached</a:t>
            </a:r>
          </a:p>
          <a:p>
            <a:pPr marL="538163" marR="15240" lvl="0" indent="-363538" algn="just">
              <a:spcBef>
                <a:spcPts val="220"/>
              </a:spcBef>
              <a:buFont typeface="Wingdings" panose="05000000000000000000" pitchFamily="2" charset="2"/>
              <a:buChar char="Ø"/>
              <a:tabLst>
                <a:tab pos="538163" algn="l"/>
              </a:tabLst>
              <a:defRPr/>
            </a:pPr>
            <a:endParaRPr kumimoji="0" lang="en-GB" sz="2400" u="none" strike="noStrike" kern="1200" cap="none" spc="0" normalizeH="0" baseline="0" noProof="0" dirty="0">
              <a:ln>
                <a:noFill/>
              </a:ln>
              <a:solidFill>
                <a:srgbClr val="0E6EB6"/>
              </a:solidFill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xmlns="" id="{2024B501-78A0-C518-6AD4-9B18F3B84B69}"/>
              </a:ext>
            </a:extLst>
          </p:cNvPr>
          <p:cNvSpPr txBox="1">
            <a:spLocks/>
          </p:cNvSpPr>
          <p:nvPr/>
        </p:nvSpPr>
        <p:spPr>
          <a:xfrm>
            <a:off x="328251" y="1250731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n-GB" sz="2400" b="1" dirty="0">
                <a:solidFill>
                  <a:srgbClr val="0E6EB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Documents mandatory for all applications </a:t>
            </a:r>
            <a:endParaRPr lang="ro-RO" sz="2400" b="1" dirty="0">
              <a:solidFill>
                <a:srgbClr val="0E6EB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577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BB776E9-7FA8-ACD5-E20C-D15D049F9944}"/>
              </a:ext>
            </a:extLst>
          </p:cNvPr>
          <p:cNvSpPr txBox="1"/>
          <p:nvPr/>
        </p:nvSpPr>
        <p:spPr>
          <a:xfrm>
            <a:off x="0" y="1340767"/>
            <a:ext cx="9144000" cy="468000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79E616EE-D3DB-2E6E-0C44-9BC23062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988840"/>
            <a:ext cx="8711054" cy="4338509"/>
          </a:xfrm>
          <a:noFill/>
          <a:ln>
            <a:noFill/>
          </a:ln>
        </p:spPr>
        <p:txBody>
          <a:bodyPr anchor="ctr">
            <a:noAutofit/>
          </a:bodyPr>
          <a:lstStyle/>
          <a:p>
            <a:pPr marL="538163" marR="15240" lvl="0" indent="-363538" algn="just">
              <a:spcBef>
                <a:spcPts val="220"/>
              </a:spcBef>
              <a:buFont typeface="Wingdings" panose="05000000000000000000" pitchFamily="2" charset="2"/>
              <a:buChar char="Ø"/>
              <a:tabLst>
                <a:tab pos="538163" algn="l"/>
              </a:tabLst>
              <a:defRPr/>
            </a:pPr>
            <a:r>
              <a:rPr lang="en-US" sz="24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Legalized mandates of delegation from the legal representatives of partners </a:t>
            </a:r>
            <a:r>
              <a:rPr lang="en-US" sz="2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(in case the application form and</a:t>
            </a:r>
            <a:r>
              <a:rPr lang="en-US" sz="2400" spc="-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annexed declarations</a:t>
            </a:r>
            <a:r>
              <a:rPr lang="en-US" sz="2400" spc="-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are not signed by</a:t>
            </a:r>
            <a:r>
              <a:rPr lang="en-US" sz="2400" spc="-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legal</a:t>
            </a:r>
            <a:r>
              <a:rPr lang="en-US" sz="2400" spc="-1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representatives of</a:t>
            </a:r>
            <a:r>
              <a:rPr lang="en-US" sz="2400" spc="-1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Lead Partner/partners), accompanied by their </a:t>
            </a:r>
            <a:r>
              <a:rPr lang="en-US" sz="24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English translation</a:t>
            </a:r>
          </a:p>
          <a:p>
            <a:pPr marL="538163" marR="15240" lvl="0" indent="-363538" algn="just">
              <a:spcBef>
                <a:spcPts val="220"/>
              </a:spcBef>
              <a:buFont typeface="Wingdings" panose="05000000000000000000" pitchFamily="2" charset="2"/>
              <a:buChar char="Ø"/>
              <a:tabLst>
                <a:tab pos="538163" algn="l"/>
              </a:tabLst>
              <a:defRPr/>
            </a:pPr>
            <a:r>
              <a:rPr lang="en-US" sz="24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decisions of the empowered bodies </a:t>
            </a:r>
            <a:r>
              <a:rPr lang="en-US" sz="2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(county/local council, board of directors etc.) regarding the availability of own resources (including non-eligible expenditure), temporary availability of funds for their activities until reimbursement (</a:t>
            </a:r>
            <a:r>
              <a:rPr lang="en-US" sz="24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Annex 5</a:t>
            </a:r>
            <a:r>
              <a:rPr lang="en-US" sz="2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), issued</a:t>
            </a:r>
            <a:r>
              <a:rPr lang="en-US" sz="2400" spc="-3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</a:t>
            </a:r>
            <a:r>
              <a:rPr lang="en-US" sz="2400" spc="-2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signed</a:t>
            </a:r>
            <a:r>
              <a:rPr lang="en-US" sz="2400" spc="-2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by</a:t>
            </a:r>
            <a:r>
              <a:rPr lang="en-US" sz="2400" spc="-2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each</a:t>
            </a:r>
            <a:r>
              <a:rPr lang="en-US" sz="2400" spc="-2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</a:t>
            </a:r>
            <a:r>
              <a:rPr lang="en-US" sz="2400" spc="-2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spc="-1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partner</a:t>
            </a:r>
            <a:endParaRPr kumimoji="0" lang="en-GB" sz="2400" b="1" u="none" strike="noStrike" kern="1200" cap="none" spc="0" normalizeH="0" baseline="0" noProof="0" dirty="0">
              <a:ln>
                <a:noFill/>
              </a:ln>
              <a:solidFill>
                <a:srgbClr val="0E6EB6"/>
              </a:solidFill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xmlns="" id="{2024B501-78A0-C518-6AD4-9B18F3B84B69}"/>
              </a:ext>
            </a:extLst>
          </p:cNvPr>
          <p:cNvSpPr txBox="1">
            <a:spLocks/>
          </p:cNvSpPr>
          <p:nvPr/>
        </p:nvSpPr>
        <p:spPr>
          <a:xfrm>
            <a:off x="328251" y="1250731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n-GB" sz="2400" b="1" dirty="0">
                <a:solidFill>
                  <a:srgbClr val="0E6EB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Documents mandatory for all applications </a:t>
            </a:r>
            <a:endParaRPr lang="ro-RO" sz="2400" b="1" dirty="0">
              <a:solidFill>
                <a:srgbClr val="0E6EB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59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BB776E9-7FA8-ACD5-E20C-D15D049F9944}"/>
              </a:ext>
            </a:extLst>
          </p:cNvPr>
          <p:cNvSpPr txBox="1"/>
          <p:nvPr/>
        </p:nvSpPr>
        <p:spPr>
          <a:xfrm>
            <a:off x="0" y="1340767"/>
            <a:ext cx="9144000" cy="468000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79E616EE-D3DB-2E6E-0C44-9BC23062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988840"/>
            <a:ext cx="8711054" cy="4338509"/>
          </a:xfrm>
          <a:noFill/>
          <a:ln>
            <a:noFill/>
          </a:ln>
        </p:spPr>
        <p:txBody>
          <a:bodyPr anchor="ctr">
            <a:noAutofit/>
          </a:bodyPr>
          <a:lstStyle/>
          <a:p>
            <a:pPr marL="538163" marR="15240" lvl="0" indent="-363538" algn="just">
              <a:spcBef>
                <a:spcPts val="220"/>
              </a:spcBef>
              <a:buFont typeface="Wingdings" panose="05000000000000000000" pitchFamily="2" charset="2"/>
              <a:buChar char="Ø"/>
              <a:tabLst>
                <a:tab pos="538163" algn="l"/>
              </a:tabLst>
              <a:defRPr/>
            </a:pPr>
            <a:r>
              <a:rPr lang="en-US" sz="24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Legal documents of the applicants: </a:t>
            </a:r>
            <a:r>
              <a:rPr lang="en-US" sz="2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documents proving the establishing of the project partner entities (e.g. law, decree, government decision, statute, registration act,</a:t>
            </a:r>
            <a:r>
              <a:rPr lang="en-US" sz="2400" spc="2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Certificate</a:t>
            </a:r>
            <a:r>
              <a:rPr lang="en-US" sz="2400" spc="-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 Registration, Article of Association, Fiscal</a:t>
            </a:r>
            <a:r>
              <a:rPr lang="en-US" sz="2400" spc="-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Registration Certificate, etc.) – </a:t>
            </a:r>
            <a:r>
              <a:rPr lang="en-US" sz="24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scan after the relevant documents</a:t>
            </a:r>
            <a:r>
              <a:rPr lang="en-US" sz="2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must be provided, along with an </a:t>
            </a:r>
            <a:r>
              <a:rPr lang="en-US" sz="24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English translation </a:t>
            </a:r>
            <a:r>
              <a:rPr lang="en-US" sz="2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the relevant provisions.</a:t>
            </a:r>
            <a:endParaRPr kumimoji="0" lang="en-GB" sz="2400" b="1" u="none" strike="noStrike" kern="1200" cap="none" spc="0" normalizeH="0" baseline="0" noProof="0" dirty="0">
              <a:ln>
                <a:noFill/>
              </a:ln>
              <a:solidFill>
                <a:srgbClr val="0E6EB6"/>
              </a:solidFill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xmlns="" id="{2024B501-78A0-C518-6AD4-9B18F3B84B69}"/>
              </a:ext>
            </a:extLst>
          </p:cNvPr>
          <p:cNvSpPr txBox="1">
            <a:spLocks/>
          </p:cNvSpPr>
          <p:nvPr/>
        </p:nvSpPr>
        <p:spPr>
          <a:xfrm>
            <a:off x="328251" y="1250731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n-GB" sz="2400" b="1" dirty="0">
                <a:solidFill>
                  <a:srgbClr val="0E6EB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Documents mandatory for all applications </a:t>
            </a:r>
            <a:endParaRPr lang="ro-RO" sz="2400" b="1" dirty="0">
              <a:solidFill>
                <a:srgbClr val="0E6EB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398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BB776E9-7FA8-ACD5-E20C-D15D049F9944}"/>
              </a:ext>
            </a:extLst>
          </p:cNvPr>
          <p:cNvSpPr txBox="1"/>
          <p:nvPr/>
        </p:nvSpPr>
        <p:spPr>
          <a:xfrm>
            <a:off x="0" y="1340766"/>
            <a:ext cx="9144000" cy="864097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79E616EE-D3DB-2E6E-0C44-9BC23062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357892"/>
            <a:ext cx="8711054" cy="3969457"/>
          </a:xfrm>
          <a:noFill/>
          <a:ln>
            <a:noFill/>
          </a:ln>
        </p:spPr>
        <p:txBody>
          <a:bodyPr anchor="ctr">
            <a:noAutofit/>
          </a:bodyPr>
          <a:lstStyle/>
          <a:p>
            <a:pPr marL="0" marR="78740" lvl="0" indent="0" algn="l">
              <a:spcBef>
                <a:spcPts val="1255"/>
              </a:spcBef>
              <a:spcAft>
                <a:spcPts val="0"/>
              </a:spcAft>
              <a:buNone/>
              <a:tabLst>
                <a:tab pos="272415" algn="l"/>
              </a:tabLst>
            </a:pPr>
            <a:r>
              <a:rPr lang="en-US" sz="22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partners who envisage </a:t>
            </a:r>
            <a:r>
              <a:rPr lang="en-US" sz="22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infrastructure</a:t>
            </a:r>
            <a:r>
              <a:rPr lang="en-US" sz="2200" b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US" sz="22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Documents certifying the </a:t>
            </a:r>
            <a:r>
              <a:rPr lang="en-US" sz="22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ownership status of the land and/or building</a:t>
            </a:r>
            <a:r>
              <a:rPr lang="en-US" sz="22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pPr marL="0" marR="78740" lvl="0" indent="0" algn="l">
              <a:spcBef>
                <a:spcPts val="1255"/>
              </a:spcBef>
              <a:spcAft>
                <a:spcPts val="0"/>
              </a:spcAft>
              <a:buNone/>
              <a:tabLst>
                <a:tab pos="272415" algn="l"/>
              </a:tabLst>
            </a:pPr>
            <a:r>
              <a:rPr lang="en-US" sz="20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1. For p</a:t>
            </a:r>
            <a:r>
              <a:rPr lang="en-US" sz="2000" i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ublic</a:t>
            </a:r>
            <a:r>
              <a:rPr lang="en-US" sz="2000" i="1" spc="-3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i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authorities,</a:t>
            </a:r>
            <a:r>
              <a:rPr lang="en-US" sz="2000" i="1" spc="-3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i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public</a:t>
            </a:r>
            <a:r>
              <a:rPr lang="en-US" sz="2000" i="1" spc="-2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i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bodies,</a:t>
            </a:r>
            <a:r>
              <a:rPr lang="en-US" sz="2000" i="1" spc="-3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</a:t>
            </a:r>
            <a:r>
              <a:rPr lang="en-US" sz="2000" i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nd</a:t>
            </a:r>
            <a:r>
              <a:rPr lang="en-US" sz="2000" i="1" spc="-3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i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bodies</a:t>
            </a:r>
            <a:r>
              <a:rPr lang="en-US" sz="2000" i="1" spc="-2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i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governed</a:t>
            </a:r>
            <a:r>
              <a:rPr lang="en-US" sz="2000" i="1" spc="-2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i="1" spc="-2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</a:t>
            </a:r>
            <a:r>
              <a:rPr lang="en-US" sz="2000" i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</a:t>
            </a:r>
            <a:r>
              <a:rPr lang="en-US" sz="2000" i="1" spc="-4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i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public</a:t>
            </a:r>
            <a:r>
              <a:rPr lang="en-US" sz="2000" i="1" spc="-3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i="1" spc="-2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law:</a:t>
            </a:r>
          </a:p>
          <a:p>
            <a:pPr marR="78740">
              <a:spcBef>
                <a:spcPts val="1255"/>
              </a:spcBef>
              <a:buFont typeface="Wingdings" panose="05000000000000000000" pitchFamily="2" charset="2"/>
              <a:buChar char="Ø"/>
              <a:tabLst>
                <a:tab pos="272415" algn="l"/>
              </a:tabLst>
            </a:pP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en-US" sz="2000" spc="-2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legal</a:t>
            </a:r>
            <a:r>
              <a:rPr lang="en-US" sz="2000" b="1" spc="-1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act</a:t>
            </a:r>
            <a:r>
              <a:rPr lang="en-US" sz="2000" b="1" spc="-1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(e.g.</a:t>
            </a:r>
            <a:r>
              <a:rPr lang="en-US" sz="2000" spc="-1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government</a:t>
            </a:r>
            <a:r>
              <a:rPr lang="en-US" sz="2000" spc="-1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decision,</a:t>
            </a:r>
            <a:r>
              <a:rPr lang="en-US" sz="2000" spc="-1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law,</a:t>
            </a:r>
            <a:r>
              <a:rPr lang="en-US" sz="2000" spc="-1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government</a:t>
            </a:r>
            <a:r>
              <a:rPr lang="en-US" sz="2000" spc="-1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ordinance,</a:t>
            </a:r>
            <a:r>
              <a:rPr lang="en-US" sz="2000" spc="-1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the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decision</a:t>
            </a:r>
            <a:r>
              <a:rPr lang="en-US" sz="2000" spc="-1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</a:t>
            </a:r>
            <a:r>
              <a:rPr lang="en-US" sz="2000" spc="-1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local counties, etc.) stating the fact that the </a:t>
            </a: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land and/or building/ item of infrastructure is in concession/on long-term contract/ in administration/ bailment contract/rent contract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publicly owned by the applicant/ they hold a right under the</a:t>
            </a:r>
            <a:r>
              <a:rPr lang="en-US" sz="2000" spc="-1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real property law over</a:t>
            </a:r>
            <a:r>
              <a:rPr lang="en-US" sz="2000" spc="-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land and/ or building/ item of infrastructure</a:t>
            </a:r>
            <a:endParaRPr lang="en-GB" sz="20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xmlns="" id="{2024B501-78A0-C518-6AD4-9B18F3B84B69}"/>
              </a:ext>
            </a:extLst>
          </p:cNvPr>
          <p:cNvSpPr txBox="1">
            <a:spLocks/>
          </p:cNvSpPr>
          <p:nvPr/>
        </p:nvSpPr>
        <p:spPr>
          <a:xfrm>
            <a:off x="291290" y="1493795"/>
            <a:ext cx="8599276" cy="558037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n-GB" sz="2400" b="1" dirty="0">
                <a:solidFill>
                  <a:srgbClr val="0E6EB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Documents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</a:t>
            </a:r>
            <a:r>
              <a:rPr lang="en-US" sz="2400" b="1" spc="-10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</a:t>
            </a:r>
            <a:r>
              <a:rPr lang="en-US" sz="2400" b="1" spc="-5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submitted</a:t>
            </a:r>
            <a:r>
              <a:rPr lang="en-US" sz="2400" b="1" spc="-20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depending</a:t>
            </a:r>
            <a:r>
              <a:rPr lang="en-US" sz="2400" b="1" spc="5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</a:t>
            </a:r>
            <a:r>
              <a:rPr lang="en-US" sz="2400" b="1" spc="-5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en-US" sz="2400" b="1" spc="-15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specificity</a:t>
            </a:r>
            <a:r>
              <a:rPr lang="en-US" sz="2400" b="1" spc="-10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</a:t>
            </a:r>
            <a:r>
              <a:rPr lang="en-US" sz="2400" b="1" spc="-5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en-US" sz="2400" b="1" spc="15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spc="-10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application</a:t>
            </a:r>
            <a:r>
              <a:rPr lang="en-US" sz="2400" b="1" spc="400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400" b="1" dirty="0">
                <a:solidFill>
                  <a:srgbClr val="0E6EB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ro-RO" sz="2400" b="1" dirty="0">
              <a:solidFill>
                <a:srgbClr val="0E6EB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221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BB776E9-7FA8-ACD5-E20C-D15D049F9944}"/>
              </a:ext>
            </a:extLst>
          </p:cNvPr>
          <p:cNvSpPr txBox="1"/>
          <p:nvPr/>
        </p:nvSpPr>
        <p:spPr>
          <a:xfrm>
            <a:off x="0" y="1340766"/>
            <a:ext cx="9144000" cy="864097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79E616EE-D3DB-2E6E-0C44-9BC23062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357892"/>
            <a:ext cx="8711054" cy="3969457"/>
          </a:xfrm>
          <a:noFill/>
          <a:ln>
            <a:noFill/>
          </a:ln>
        </p:spPr>
        <p:txBody>
          <a:bodyPr anchor="ctr">
            <a:noAutofit/>
          </a:bodyPr>
          <a:lstStyle/>
          <a:p>
            <a:pPr marR="78740">
              <a:spcBef>
                <a:spcPts val="1255"/>
              </a:spcBef>
              <a:buFont typeface="Wingdings" panose="05000000000000000000" pitchFamily="2" charset="2"/>
              <a:buChar char="Ø"/>
              <a:tabLst>
                <a:tab pos="272415" algn="l"/>
              </a:tabLst>
            </a:pP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it </a:t>
            </a: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must be proved that the land and/ or building/ item of infrastructure is publicly owned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 that the duration of the </a:t>
            </a: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concession/ long term contract/ administration contract/ bailment contract/ rent contract/ any other right under the real property law is for at least 5 years after the completion of the operation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that the owner has given it’s written agreement saying that the applicant may perform the infrastructure actions on/ in the relevant land/ building/ item of infrastructure. </a:t>
            </a: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Such a contract should last for at least 5 years after the completion of the operation</a:t>
            </a:r>
            <a:endParaRPr lang="en-GB" sz="2000" b="1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xmlns="" id="{2024B501-78A0-C518-6AD4-9B18F3B84B69}"/>
              </a:ext>
            </a:extLst>
          </p:cNvPr>
          <p:cNvSpPr txBox="1">
            <a:spLocks/>
          </p:cNvSpPr>
          <p:nvPr/>
        </p:nvSpPr>
        <p:spPr>
          <a:xfrm>
            <a:off x="291290" y="1493795"/>
            <a:ext cx="8599276" cy="558037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n-GB" sz="2400" b="1" dirty="0">
                <a:solidFill>
                  <a:srgbClr val="0E6EB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Documents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</a:t>
            </a:r>
            <a:r>
              <a:rPr lang="en-US" sz="2400" b="1" spc="-10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</a:t>
            </a:r>
            <a:r>
              <a:rPr lang="en-US" sz="2400" b="1" spc="-5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submitted</a:t>
            </a:r>
            <a:r>
              <a:rPr lang="en-US" sz="2400" b="1" spc="-20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depending</a:t>
            </a:r>
            <a:r>
              <a:rPr lang="en-US" sz="2400" b="1" spc="5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</a:t>
            </a:r>
            <a:r>
              <a:rPr lang="en-US" sz="2400" b="1" spc="-5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en-US" sz="2400" b="1" spc="-15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specificity</a:t>
            </a:r>
            <a:r>
              <a:rPr lang="en-US" sz="2400" b="1" spc="-10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</a:t>
            </a:r>
            <a:r>
              <a:rPr lang="en-US" sz="2400" b="1" spc="-5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en-US" sz="2400" b="1" spc="15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spc="-10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application</a:t>
            </a:r>
            <a:r>
              <a:rPr lang="en-US" sz="2400" b="1" spc="400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400" b="1" dirty="0">
                <a:solidFill>
                  <a:srgbClr val="0E6EB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ro-RO" sz="2400" b="1" dirty="0">
              <a:solidFill>
                <a:srgbClr val="0E6EB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960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BB776E9-7FA8-ACD5-E20C-D15D049F9944}"/>
              </a:ext>
            </a:extLst>
          </p:cNvPr>
          <p:cNvSpPr txBox="1"/>
          <p:nvPr/>
        </p:nvSpPr>
        <p:spPr>
          <a:xfrm>
            <a:off x="0" y="1340766"/>
            <a:ext cx="9144000" cy="864097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79E616EE-D3DB-2E6E-0C44-9BC23062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357892"/>
            <a:ext cx="8711054" cy="3969457"/>
          </a:xfrm>
          <a:noFill/>
          <a:ln>
            <a:noFill/>
          </a:ln>
        </p:spPr>
        <p:txBody>
          <a:bodyPr anchor="ctr">
            <a:noAutofit/>
          </a:bodyPr>
          <a:lstStyle/>
          <a:p>
            <a:pPr marR="78740">
              <a:spcBef>
                <a:spcPts val="1255"/>
              </a:spcBef>
              <a:buFont typeface="Wingdings" panose="05000000000000000000" pitchFamily="2" charset="2"/>
              <a:buChar char="Ø"/>
              <a:tabLst>
                <a:tab pos="272415" algn="l"/>
              </a:tabLst>
            </a:pP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declaration</a:t>
            </a:r>
            <a:r>
              <a:rPr lang="en-US" sz="2000" b="1" spc="-1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from</a:t>
            </a:r>
            <a:r>
              <a:rPr lang="en-US" sz="2000" spc="-3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en-US" sz="2000" spc="-2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land</a:t>
            </a:r>
            <a:r>
              <a:rPr lang="en-US" sz="2000" spc="-1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and/or</a:t>
            </a:r>
            <a:r>
              <a:rPr lang="en-US" sz="2000" spc="-1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building/</a:t>
            </a:r>
            <a:r>
              <a:rPr lang="en-US" sz="2000" spc="-1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item</a:t>
            </a:r>
            <a:r>
              <a:rPr lang="en-US" sz="2000" spc="-2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</a:t>
            </a:r>
            <a:r>
              <a:rPr lang="en-US" sz="2000" spc="-1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infrastructure</a:t>
            </a:r>
            <a:r>
              <a:rPr lang="en-US" sz="2000" spc="-1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owner</a:t>
            </a:r>
            <a:r>
              <a:rPr lang="en-US" sz="2000" spc="-2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that</a:t>
            </a:r>
            <a:r>
              <a:rPr lang="en-US" sz="2000" spc="-2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en-US" sz="2000" spc="-2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land and/or building/ item of infrastructure is:</a:t>
            </a:r>
          </a:p>
          <a:p>
            <a:pPr lvl="2" algn="l">
              <a:buSzPts val="1100"/>
              <a:buFont typeface="Wingdings" panose="05000000000000000000" pitchFamily="2" charset="2"/>
              <a:buChar char="ü"/>
              <a:tabLst>
                <a:tab pos="1003300" algn="l"/>
                <a:tab pos="1003935" algn="l"/>
              </a:tabLst>
            </a:pP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free</a:t>
            </a:r>
            <a:r>
              <a:rPr lang="en-US" sz="2000" b="1" spc="-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</a:t>
            </a:r>
            <a:r>
              <a:rPr lang="en-US" sz="2000" b="1" spc="-1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any</a:t>
            </a:r>
            <a:r>
              <a:rPr lang="en-US" sz="2000" b="1" spc="-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b="1" spc="-1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encumbrances</a:t>
            </a:r>
            <a:r>
              <a:rPr lang="en-US" sz="2000" spc="-1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  <a:endParaRPr lang="en-GB" sz="20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2" algn="l">
              <a:buSzPts val="1100"/>
              <a:buFont typeface="Wingdings" panose="05000000000000000000" pitchFamily="2" charset="2"/>
              <a:buChar char="ü"/>
              <a:tabLst>
                <a:tab pos="1003300" algn="l"/>
                <a:tab pos="1003935" algn="l"/>
              </a:tabLst>
            </a:pP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not</a:t>
            </a:r>
            <a:r>
              <a:rPr lang="en-US" sz="2000" b="1" spc="-1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en-US" sz="2000" b="1" spc="-2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object</a:t>
            </a:r>
            <a:r>
              <a:rPr lang="en-US" sz="2000" b="1" spc="-1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</a:t>
            </a:r>
            <a:r>
              <a:rPr lang="en-US" sz="2000" b="1" spc="-2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pending</a:t>
            </a:r>
            <a:r>
              <a:rPr lang="en-US" sz="2000" b="1" spc="-1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b="1" spc="-1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litigation</a:t>
            </a:r>
            <a:r>
              <a:rPr lang="en-US" sz="2000" spc="-1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  <a:endParaRPr lang="en-GB" sz="20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2" algn="l">
              <a:buSzPts val="1100"/>
              <a:buFont typeface="Wingdings" panose="05000000000000000000" pitchFamily="2" charset="2"/>
              <a:buChar char="ü"/>
              <a:tabLst>
                <a:tab pos="1003300" algn="l"/>
                <a:tab pos="1003935" algn="l"/>
              </a:tabLst>
            </a:pP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not</a:t>
            </a:r>
            <a:r>
              <a:rPr lang="en-US" sz="2000" b="1" spc="-2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en-US" sz="2000" b="1" spc="-2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object</a:t>
            </a:r>
            <a:r>
              <a:rPr lang="en-US" sz="2000" b="1" spc="-1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</a:t>
            </a:r>
            <a:r>
              <a:rPr lang="en-US" sz="2000" b="1" spc="-2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en-US" sz="2000" b="1" spc="-2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claim</a:t>
            </a:r>
            <a:r>
              <a:rPr lang="en-US" sz="2000" b="1" spc="-2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according</a:t>
            </a:r>
            <a:r>
              <a:rPr lang="en-US" sz="2000" spc="-2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</a:t>
            </a:r>
            <a:r>
              <a:rPr lang="en-US" sz="2000" spc="-2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en-US" sz="2000" spc="-3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relevant</a:t>
            </a:r>
            <a:r>
              <a:rPr lang="en-US" sz="2000" spc="-1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national</a:t>
            </a:r>
            <a:r>
              <a:rPr lang="en-US" sz="2000" spc="-1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spc="-1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legislation.</a:t>
            </a:r>
            <a:endParaRPr lang="en-GB" sz="2000" spc="-1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2" algn="l">
              <a:buSzPts val="1100"/>
              <a:buFont typeface="Wingdings" panose="05000000000000000000" pitchFamily="2" charset="2"/>
              <a:buChar char="ü"/>
              <a:tabLst>
                <a:tab pos="1003300" algn="l"/>
                <a:tab pos="1003935" algn="l"/>
              </a:tabLst>
            </a:pP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documents</a:t>
            </a:r>
            <a:r>
              <a:rPr lang="en-US" sz="2000" b="1" spc="2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related</a:t>
            </a:r>
            <a:r>
              <a:rPr lang="en-US" sz="2000" b="1" spc="2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</a:t>
            </a:r>
            <a:r>
              <a:rPr lang="en-US" sz="2000" b="1" spc="2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en-US" sz="2000" b="1" spc="2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registration</a:t>
            </a:r>
            <a:r>
              <a:rPr lang="en-US" sz="2000" spc="2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</a:t>
            </a:r>
            <a:r>
              <a:rPr lang="en-US" sz="2000" spc="34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en-US" sz="2000" spc="2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land</a:t>
            </a:r>
            <a:r>
              <a:rPr lang="en-US" sz="2000" spc="2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and/or</a:t>
            </a:r>
            <a:r>
              <a:rPr lang="en-US" sz="2000" spc="34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building/</a:t>
            </a:r>
            <a:r>
              <a:rPr lang="en-US" sz="2000" spc="345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item</a:t>
            </a:r>
            <a:r>
              <a:rPr lang="en-US" sz="2000" spc="2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 infrastructure in the relevant public registers.</a:t>
            </a:r>
            <a:endParaRPr lang="en-GB" sz="2000" b="1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xmlns="" id="{2024B501-78A0-C518-6AD4-9B18F3B84B69}"/>
              </a:ext>
            </a:extLst>
          </p:cNvPr>
          <p:cNvSpPr txBox="1">
            <a:spLocks/>
          </p:cNvSpPr>
          <p:nvPr/>
        </p:nvSpPr>
        <p:spPr>
          <a:xfrm>
            <a:off x="291290" y="1493795"/>
            <a:ext cx="8599276" cy="558037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n-GB" sz="2400" b="1" dirty="0">
                <a:solidFill>
                  <a:srgbClr val="0E6EB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Documents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</a:t>
            </a:r>
            <a:r>
              <a:rPr lang="en-US" sz="2400" b="1" spc="-10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</a:t>
            </a:r>
            <a:r>
              <a:rPr lang="en-US" sz="2400" b="1" spc="-5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submitted</a:t>
            </a:r>
            <a:r>
              <a:rPr lang="en-US" sz="2400" b="1" spc="-20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depending</a:t>
            </a:r>
            <a:r>
              <a:rPr lang="en-US" sz="2400" b="1" spc="5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</a:t>
            </a:r>
            <a:r>
              <a:rPr lang="en-US" sz="2400" b="1" spc="-5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en-US" sz="2400" b="1" spc="-15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specificity</a:t>
            </a:r>
            <a:r>
              <a:rPr lang="en-US" sz="2400" b="1" spc="-10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</a:t>
            </a:r>
            <a:r>
              <a:rPr lang="en-US" sz="2400" b="1" spc="-5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en-US" sz="2400" b="1" spc="15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spc="-10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application</a:t>
            </a:r>
            <a:r>
              <a:rPr lang="en-US" sz="2400" b="1" spc="400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400" b="1" dirty="0">
                <a:solidFill>
                  <a:srgbClr val="0E6EB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ro-RO" sz="2400" b="1" dirty="0">
              <a:solidFill>
                <a:srgbClr val="0E6EB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493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BB776E9-7FA8-ACD5-E20C-D15D049F9944}"/>
              </a:ext>
            </a:extLst>
          </p:cNvPr>
          <p:cNvSpPr txBox="1"/>
          <p:nvPr/>
        </p:nvSpPr>
        <p:spPr>
          <a:xfrm>
            <a:off x="0" y="1340766"/>
            <a:ext cx="9144000" cy="864097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79E616EE-D3DB-2E6E-0C44-9BC23062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357892"/>
            <a:ext cx="8711054" cy="3969457"/>
          </a:xfrm>
          <a:noFill/>
          <a:ln>
            <a:noFill/>
          </a:ln>
        </p:spPr>
        <p:txBody>
          <a:bodyPr anchor="ctr">
            <a:noAutofit/>
          </a:bodyPr>
          <a:lstStyle/>
          <a:p>
            <a:pPr marL="0" marR="78740" indent="0">
              <a:spcBef>
                <a:spcPts val="1255"/>
              </a:spcBef>
              <a:buNone/>
              <a:tabLst>
                <a:tab pos="272415" algn="l"/>
              </a:tabLst>
            </a:pPr>
            <a:r>
              <a:rPr lang="en-GB" sz="20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en-GB" sz="2000" i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 For NGOs and other non-profit bodies:</a:t>
            </a:r>
          </a:p>
          <a:p>
            <a:pPr marR="78740">
              <a:spcBef>
                <a:spcPts val="1255"/>
              </a:spcBef>
              <a:buFont typeface="Wingdings" panose="05000000000000000000" pitchFamily="2" charset="2"/>
              <a:buChar char="Ø"/>
              <a:tabLst>
                <a:tab pos="272415" algn="l"/>
              </a:tabLst>
            </a:pP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property/ ownership document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the land and/or building/ item of infrastructure; OR</a:t>
            </a:r>
            <a:endParaRPr lang="en-GB" sz="20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R="78740">
              <a:spcBef>
                <a:spcPts val="1255"/>
              </a:spcBef>
              <a:buFont typeface="Wingdings" panose="05000000000000000000" pitchFamily="2" charset="2"/>
              <a:buChar char="Ø"/>
              <a:tabLst>
                <a:tab pos="272415" algn="l"/>
              </a:tabLst>
            </a:pP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</a:t>
            </a: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applicant holds the land and/or building/ item of infrastructure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under a </a:t>
            </a: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concession/on long term contract/ bailment contract/ rent contract/ any other right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under the real property law</a:t>
            </a: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xmlns="" id="{2024B501-78A0-C518-6AD4-9B18F3B84B69}"/>
              </a:ext>
            </a:extLst>
          </p:cNvPr>
          <p:cNvSpPr txBox="1">
            <a:spLocks/>
          </p:cNvSpPr>
          <p:nvPr/>
        </p:nvSpPr>
        <p:spPr>
          <a:xfrm>
            <a:off x="291290" y="1493795"/>
            <a:ext cx="8599276" cy="558037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n-GB" sz="2400" b="1" dirty="0">
                <a:solidFill>
                  <a:srgbClr val="0E6EB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Documents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</a:t>
            </a:r>
            <a:r>
              <a:rPr lang="en-US" sz="2400" b="1" spc="-10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</a:t>
            </a:r>
            <a:r>
              <a:rPr lang="en-US" sz="2400" b="1" spc="-5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submitted</a:t>
            </a:r>
            <a:r>
              <a:rPr lang="en-US" sz="2400" b="1" spc="-20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depending</a:t>
            </a:r>
            <a:r>
              <a:rPr lang="en-US" sz="2400" b="1" spc="5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</a:t>
            </a:r>
            <a:r>
              <a:rPr lang="en-US" sz="2400" b="1" spc="-5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en-US" sz="2400" b="1" spc="-15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specificity</a:t>
            </a:r>
            <a:r>
              <a:rPr lang="en-US" sz="2400" b="1" spc="-10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</a:t>
            </a:r>
            <a:r>
              <a:rPr lang="en-US" sz="2400" b="1" spc="-5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en-US" sz="2400" b="1" spc="15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spc="-10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application</a:t>
            </a:r>
            <a:r>
              <a:rPr lang="en-US" sz="2400" b="1" spc="400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400" b="1" dirty="0">
                <a:solidFill>
                  <a:srgbClr val="0E6EB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ro-RO" sz="2400" b="1" dirty="0">
              <a:solidFill>
                <a:srgbClr val="0E6EB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677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9817</TotalTime>
  <Words>1322</Words>
  <Application>Microsoft Office PowerPoint</Application>
  <PresentationFormat>On-screen Show (4:3)</PresentationFormat>
  <Paragraphs>95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Myriad Pro</vt:lpstr>
      <vt:lpstr>Open Sans</vt:lpstr>
      <vt:lpstr>Times New Roman</vt:lpstr>
      <vt:lpstr>Trebuchet MS</vt:lpstr>
      <vt:lpstr>Wingdings</vt:lpstr>
      <vt:lpstr>Office Theme</vt:lpstr>
      <vt:lpstr>PowerPoint Presentation</vt:lpstr>
      <vt:lpstr>Documents to be submitted with the Application 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Project application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 Bardos</dc:creator>
  <cp:lastModifiedBy>Carmen-Dana, Stojanovic</cp:lastModifiedBy>
  <cp:revision>743</cp:revision>
  <cp:lastPrinted>2016-09-28T11:51:08Z</cp:lastPrinted>
  <dcterms:created xsi:type="dcterms:W3CDTF">2015-10-27T11:54:26Z</dcterms:created>
  <dcterms:modified xsi:type="dcterms:W3CDTF">2022-11-04T10:20:30Z</dcterms:modified>
</cp:coreProperties>
</file>